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3" r:id="rId3"/>
    <p:sldMasterId id="2147483686" r:id="rId4"/>
  </p:sldMasterIdLst>
  <p:notesMasterIdLst>
    <p:notesMasterId r:id="rId17"/>
  </p:notesMasterIdLst>
  <p:handoutMasterIdLst>
    <p:handoutMasterId r:id="rId18"/>
  </p:handoutMasterIdLst>
  <p:sldIdLst>
    <p:sldId id="276" r:id="rId5"/>
    <p:sldId id="257" r:id="rId6"/>
    <p:sldId id="258" r:id="rId7"/>
    <p:sldId id="279" r:id="rId8"/>
    <p:sldId id="282" r:id="rId9"/>
    <p:sldId id="281" r:id="rId10"/>
    <p:sldId id="283" r:id="rId11"/>
    <p:sldId id="284" r:id="rId12"/>
    <p:sldId id="288" r:id="rId13"/>
    <p:sldId id="285" r:id="rId14"/>
    <p:sldId id="287" r:id="rId15"/>
    <p:sldId id="28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49" userDrawn="1">
          <p15:clr>
            <a:srgbClr val="A4A3A4"/>
          </p15:clr>
        </p15:guide>
        <p15:guide id="2" pos="232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8E01"/>
    <a:srgbClr val="000000"/>
    <a:srgbClr val="58585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75" autoAdjust="0"/>
    <p:restoredTop sz="94660"/>
  </p:normalViewPr>
  <p:slideViewPr>
    <p:cSldViewPr showGuides="1">
      <p:cViewPr>
        <p:scale>
          <a:sx n="82" d="100"/>
          <a:sy n="82" d="100"/>
        </p:scale>
        <p:origin x="581" y="96"/>
      </p:cViewPr>
      <p:guideLst>
        <p:guide orient="horz" pos="1049"/>
        <p:guide pos="2328"/>
      </p:guideLst>
    </p:cSldViewPr>
  </p:slideViewPr>
  <p:notesTextViewPr>
    <p:cViewPr>
      <p:scale>
        <a:sx n="1" d="1"/>
        <a:sy n="1" d="1"/>
      </p:scale>
      <p:origin x="0" y="0"/>
    </p:cViewPr>
  </p:notesTextViewPr>
  <p:gridSpacing cx="360000" cy="3600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latin typeface="Futura Cyrillic Book" panose="020B0502020204020303"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latin typeface="Futura Cyrillic Book" panose="020B0502020204020303" charset="0"/>
              </a:rPr>
              <a:t>9/13/2024</a:t>
            </a:fld>
            <a:endParaRPr lang="en-US">
              <a:latin typeface="Futura Cyrillic Book" panose="020B0502020204020303"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latin typeface="Futura Cyrillic Book" panose="020B0502020204020303"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latin typeface="Futura Cyrillic Book" panose="020B0502020204020303" charset="0"/>
              </a:rPr>
              <a:t>‹#›</a:t>
            </a:fld>
            <a:endParaRPr lang="en-US">
              <a:latin typeface="Futura Cyrillic Book" panose="020B0502020204020303" charset="0"/>
            </a:endParaRPr>
          </a:p>
        </p:txBody>
      </p:sp>
    </p:spTree>
    <p:extLst>
      <p:ext uri="{BB962C8B-B14F-4D97-AF65-F5344CB8AC3E}">
        <p14:creationId xmlns:p14="http://schemas.microsoft.com/office/powerpoint/2010/main" val="1488413738"/>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Futura Cyrillic Book" panose="020B0502020204020303" charset="0"/>
              </a:defRPr>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Futura Cyrillic Book" panose="020B0502020204020303" charset="0"/>
              </a:defRPr>
            </a:lvl1pPr>
          </a:lstStyle>
          <a:p>
            <a:fld id="{0ECD8AD1-49EC-45F2-A2FF-1FE3195688C5}" type="datetimeFigureOut">
              <a:rPr lang="en-IN" smtClean="0"/>
              <a:t>13-09-2024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Futura Cyrillic Book" panose="020B0502020204020303" charset="0"/>
              </a:defRPr>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Futura Cyrillic Book" panose="020B0502020204020303" charset="0"/>
              </a:defRPr>
            </a:lvl1pPr>
          </a:lstStyle>
          <a:p>
            <a:fld id="{7782813F-5D25-4BB6-888C-4601F85758C5}" type="slidenum">
              <a:rPr lang="en-IN" smtClean="0"/>
              <a:t>‹#›</a:t>
            </a:fld>
            <a:endParaRPr lang="en-IN"/>
          </a:p>
        </p:txBody>
      </p:sp>
    </p:spTree>
    <p:extLst>
      <p:ext uri="{BB962C8B-B14F-4D97-AF65-F5344CB8AC3E}">
        <p14:creationId xmlns:p14="http://schemas.microsoft.com/office/powerpoint/2010/main" val="30541325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Futura Cyrillic Book" panose="020B0502020204020303" charset="0"/>
        <a:ea typeface="+mn-ea"/>
        <a:cs typeface="+mn-cs"/>
      </a:defRPr>
    </a:lvl1pPr>
    <a:lvl2pPr marL="457200" algn="l" defTabSz="914400" rtl="0" eaLnBrk="1" latinLnBrk="0" hangingPunct="1">
      <a:defRPr sz="1200" kern="1200">
        <a:solidFill>
          <a:schemeClr val="tx1"/>
        </a:solidFill>
        <a:latin typeface="Futura Cyrillic Book" panose="020B0502020204020303" charset="0"/>
        <a:ea typeface="+mn-ea"/>
        <a:cs typeface="+mn-cs"/>
      </a:defRPr>
    </a:lvl2pPr>
    <a:lvl3pPr marL="914400" algn="l" defTabSz="914400" rtl="0" eaLnBrk="1" latinLnBrk="0" hangingPunct="1">
      <a:defRPr sz="1200" kern="1200">
        <a:solidFill>
          <a:schemeClr val="tx1"/>
        </a:solidFill>
        <a:latin typeface="Futura Cyrillic Book" panose="020B0502020204020303" charset="0"/>
        <a:ea typeface="+mn-ea"/>
        <a:cs typeface="+mn-cs"/>
      </a:defRPr>
    </a:lvl3pPr>
    <a:lvl4pPr marL="1371600" algn="l" defTabSz="914400" rtl="0" eaLnBrk="1" latinLnBrk="0" hangingPunct="1">
      <a:defRPr sz="1200" kern="1200">
        <a:solidFill>
          <a:schemeClr val="tx1"/>
        </a:solidFill>
        <a:latin typeface="Futura Cyrillic Book" panose="020B0502020204020303" charset="0"/>
        <a:ea typeface="+mn-ea"/>
        <a:cs typeface="+mn-cs"/>
      </a:defRPr>
    </a:lvl4pPr>
    <a:lvl5pPr marL="1828800" algn="l" defTabSz="914400" rtl="0" eaLnBrk="1" latinLnBrk="0" hangingPunct="1">
      <a:defRPr sz="1200" kern="1200">
        <a:solidFill>
          <a:schemeClr val="tx1"/>
        </a:solidFill>
        <a:latin typeface="Futura Cyrillic Book" panose="020B0502020204020303"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7782813F-5D25-4BB6-888C-4601F85758C5}" type="slidenum">
              <a:rPr lang="en-IN" smtClean="0"/>
              <a:t>2</a:t>
            </a:fld>
            <a:endParaRPr lang="en-IN"/>
          </a:p>
        </p:txBody>
      </p:sp>
    </p:spTree>
    <p:extLst>
      <p:ext uri="{BB962C8B-B14F-4D97-AF65-F5344CB8AC3E}">
        <p14:creationId xmlns:p14="http://schemas.microsoft.com/office/powerpoint/2010/main" val="10431204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EF95999-A99C-46D6-BFDA-AEFA180EA74F}"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5"/>
            <a:ext cx="76835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alphaModFix amt="40000"/>
            <a:lum/>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C281ACE-890E-4B55-88CA-A440D73ED3A3}"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51BB8E-5703-4605-9BD4-B6282EF196A0}" type="slidenum">
              <a:rPr lang="en-US" smtClean="0"/>
              <a:t>‹#›</a:t>
            </a:fld>
            <a:endParaRPr lang="en-US"/>
          </a:p>
        </p:txBody>
      </p:sp>
      <p:pic>
        <p:nvPicPr>
          <p:cNvPr id="9" name="Picture 8" descr="Logo&#10;&#10;Description automatically generated"/>
          <p:cNvPicPr>
            <a:picLocks noChangeAspect="1"/>
          </p:cNvPicPr>
          <p:nvPr userDrawn="1"/>
        </p:nvPicPr>
        <p:blipFill rotWithShape="1">
          <a:blip r:embed="rId3" cstate="print">
            <a:extLst>
              <a:ext uri="{28A0092B-C50C-407E-A947-70E740481C1C}">
                <a14:useLocalDpi xmlns:a14="http://schemas.microsoft.com/office/drawing/2010/main" val="0"/>
              </a:ext>
            </a:extLst>
          </a:blip>
          <a:srcRect b="37988"/>
          <a:stretch>
            <a:fillRect/>
          </a:stretch>
        </p:blipFill>
        <p:spPr>
          <a:xfrm>
            <a:off x="10256520" y="0"/>
            <a:ext cx="2194560" cy="956268"/>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B80835-DEB3-4275-B379-2566D87801AD}"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B80835-DEB3-4275-B379-2566D87801AD}"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6B80835-DEB3-4275-B379-2566D87801AD}"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6B80835-DEB3-4275-B379-2566D87801AD}" type="datetimeFigureOut">
              <a:rPr lang="en-US" smtClean="0"/>
              <a:t>9/13/2024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6B80835-DEB3-4275-B379-2566D87801AD}" type="datetimeFigureOut">
              <a:rPr lang="en-US" smtClean="0"/>
              <a:t>9/13/2024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6B80835-DEB3-4275-B379-2566D87801AD}" type="datetimeFigureOut">
              <a:rPr lang="en-US" smtClean="0"/>
              <a:t>9/13/2024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B80835-DEB3-4275-B379-2566D87801AD}" type="datetimeFigureOut">
              <a:rPr lang="en-US" smtClean="0"/>
              <a:t>9/13/2024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B80835-DEB3-4275-B379-2566D87801AD}" type="datetimeFigureOut">
              <a:rPr lang="en-US" smtClean="0"/>
              <a:t>9/13/2024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7"/>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B80835-DEB3-4275-B379-2566D87801AD}" type="datetimeFigureOut">
              <a:rPr lang="en-US" smtClean="0"/>
              <a:t>9/13/2024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B80835-DEB3-4275-B379-2566D87801AD}"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B80835-DEB3-4275-B379-2566D87801AD}"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EF95999-A99C-46D6-BFDA-AEFA180EA74F}"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9"/>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F95999-A99C-46D6-BFDA-AEFA180EA74F}"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5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825625"/>
            <a:ext cx="515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F95999-A99C-46D6-BFDA-AEFA180EA74F}" type="datetimeFigureOut">
              <a:rPr lang="en-US" smtClean="0"/>
              <a:t>9/13/2024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6"/>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8"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8"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EF95999-A99C-46D6-BFDA-AEFA180EA74F}" type="datetimeFigureOut">
              <a:rPr lang="en-US" smtClean="0"/>
              <a:t>9/13/2024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EF95999-A99C-46D6-BFDA-AEFA180EA74F}" type="datetimeFigureOut">
              <a:rPr lang="en-US" smtClean="0"/>
              <a:t>9/13/2024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9"/>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F95999-A99C-46D6-BFDA-AEFA180EA74F}"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F95999-A99C-46D6-BFDA-AEFA180EA74F}" type="datetimeFigureOut">
              <a:rPr lang="en-US" smtClean="0"/>
              <a:t>9/13/2024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9/13/2024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9/13/2024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5"/>
            <a:ext cx="76835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alphaModFix amt="40000"/>
            <a:lum/>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C281ACE-890E-4B55-88CA-A440D73ED3A3}"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51BB8E-5703-4605-9BD4-B6282EF196A0}" type="slidenum">
              <a:rPr lang="en-US" smtClean="0"/>
              <a:t>‹#›</a:t>
            </a:fld>
            <a:endParaRPr lang="en-US"/>
          </a:p>
        </p:txBody>
      </p:sp>
      <p:pic>
        <p:nvPicPr>
          <p:cNvPr id="9" name="Picture 8" descr="Logo&#10;&#10;Description automatically generated"/>
          <p:cNvPicPr>
            <a:picLocks noChangeAspect="1"/>
          </p:cNvPicPr>
          <p:nvPr userDrawn="1"/>
        </p:nvPicPr>
        <p:blipFill rotWithShape="1">
          <a:blip r:embed="rId3" cstate="print">
            <a:extLst>
              <a:ext uri="{28A0092B-C50C-407E-A947-70E740481C1C}">
                <a14:useLocalDpi xmlns:a14="http://schemas.microsoft.com/office/drawing/2010/main" val="0"/>
              </a:ext>
            </a:extLst>
          </a:blip>
          <a:srcRect b="37988"/>
          <a:stretch>
            <a:fillRect/>
          </a:stretch>
        </p:blipFill>
        <p:spPr>
          <a:xfrm>
            <a:off x="10256520" y="0"/>
            <a:ext cx="2194560" cy="956268"/>
          </a:xfrm>
          <a:prstGeom prst="rect">
            <a:avLst/>
          </a:prstGeom>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EF95999-A99C-46D6-BFDA-AEFA180EA74F}"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30492356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F95999-A99C-46D6-BFDA-AEFA180EA74F}"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89802744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F95999-A99C-46D6-BFDA-AEFA180EA74F}"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408939444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F95999-A99C-46D6-BFDA-AEFA180EA74F}" type="datetimeFigureOut">
              <a:rPr lang="en-US" smtClean="0"/>
              <a:t>9/13/2024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2450296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5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825625"/>
            <a:ext cx="515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F95999-A99C-46D6-BFDA-AEFA180EA74F}" type="datetimeFigureOut">
              <a:rPr lang="en-US" smtClean="0"/>
              <a:t>9/13/2024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EF95999-A99C-46D6-BFDA-AEFA180EA74F}" type="datetimeFigureOut">
              <a:rPr lang="en-US" smtClean="0"/>
              <a:t>9/13/2024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23065992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EF95999-A99C-46D6-BFDA-AEFA180EA74F}" type="datetimeFigureOut">
              <a:rPr lang="en-US" smtClean="0"/>
              <a:t>9/13/2024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125688018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F95999-A99C-46D6-BFDA-AEFA180EA74F}" type="datetimeFigureOut">
              <a:rPr lang="en-US" smtClean="0"/>
              <a:t>9/13/2024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288764008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9/13/2024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368444011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9/13/2024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364171214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F95999-A99C-46D6-BFDA-AEFA180EA74F}"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285664009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F95999-A99C-46D6-BFDA-AEFA180EA74F}" type="datetimeFigureOut">
              <a:rPr lang="en-US" smtClean="0"/>
              <a:t>9/13/2024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15829245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6"/>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8"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8"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EF95999-A99C-46D6-BFDA-AEFA180EA74F}" type="datetimeFigureOut">
              <a:rPr lang="en-US" smtClean="0"/>
              <a:t>9/13/2024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EF95999-A99C-46D6-BFDA-AEFA180EA74F}" type="datetimeFigureOut">
              <a:rPr lang="en-US" smtClean="0"/>
              <a:t>9/13/2024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F95999-A99C-46D6-BFDA-AEFA180EA74F}" type="datetimeFigureOut">
              <a:rPr lang="en-US" smtClean="0"/>
              <a:t>9/13/2024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9/13/2024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9/13/2024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3.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3.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theme" Target="../theme/theme4.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latin typeface="Futura Cyrillic Book" panose="020B0502020204020303" charset="0"/>
              </a:defRPr>
            </a:lvl1pPr>
          </a:lstStyle>
          <a:p>
            <a:fld id="{4EF95999-A99C-46D6-BFDA-AEFA180EA74F}" type="datetimeFigureOut">
              <a:rPr lang="en-US" smtClean="0"/>
              <a:t>9/13/2024</a:t>
            </a:fld>
            <a:endParaRPr 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latin typeface="Futura Cyrillic Book" panose="020B0502020204020303" charset="0"/>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latin typeface="Futura Cyrillic Book" panose="020B0502020204020303" charset="0"/>
              </a:defRPr>
            </a:lvl1pPr>
          </a:lstStyle>
          <a:p>
            <a:fld id="{D1096927-E4BC-4077-9E7B-25FA85E7CDDE}"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Futura Cyrillic Book" panose="020B0502020204020303"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Futura Cyrillic Book" panose="020B0502020204020303"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Futura Cyrillic Book" panose="020B0502020204020303"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latin typeface="Futura Cyrillic Book" panose="020B0502020204020303" charset="0"/>
              </a:defRPr>
            </a:lvl1pPr>
          </a:lstStyle>
          <a:p>
            <a:fld id="{36B80835-DEB3-4275-B379-2566D87801AD}" type="datetimeFigureOut">
              <a:rPr lang="en-US" smtClean="0"/>
              <a:t>9/13/2024</a:t>
            </a:fld>
            <a:endParaRPr 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latin typeface="Futura Cyrillic Book" panose="020B0502020204020303" charset="0"/>
              </a:defRPr>
            </a:lvl1pPr>
          </a:lstStyle>
          <a:p>
            <a:endParaRPr 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latin typeface="Futura Cyrillic Book" panose="020B0502020204020303" charset="0"/>
              </a:defRPr>
            </a:lvl1pPr>
          </a:lstStyle>
          <a:p>
            <a:fld id="{8CA01822-BBE1-4BC5-B54E-43DAA9793F70}"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Futura Cyrillic Book" panose="020B0502020204020303"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Futura Cyrillic Book" panose="020B0502020204020303"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Futura Cyrillic Book" panose="020B0502020204020303"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latin typeface="Futura Cyrillic Book" panose="020B0502020204020303" charset="0"/>
              </a:defRPr>
            </a:lvl1pPr>
          </a:lstStyle>
          <a:p>
            <a:fld id="{4EF95999-A99C-46D6-BFDA-AEFA180EA74F}" type="datetimeFigureOut">
              <a:rPr lang="en-US" smtClean="0"/>
              <a:t>9/13/2024</a:t>
            </a:fld>
            <a:endParaRPr 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latin typeface="Futura Cyrillic Book" panose="020B0502020204020303" charset="0"/>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latin typeface="Futura Cyrillic Book" panose="020B0502020204020303" charset="0"/>
              </a:defRPr>
            </a:lvl1pPr>
          </a:lstStyle>
          <a:p>
            <a:fld id="{D1096927-E4BC-4077-9E7B-25FA85E7CDDE}"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Futura Cyrillic Book" panose="020B0502020204020303"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Futura Cyrillic Book" panose="020B0502020204020303"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Futura Cyrillic Book" panose="020B0502020204020303"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F95999-A99C-46D6-BFDA-AEFA180EA74F}" type="datetimeFigureOut">
              <a:rPr lang="en-US" smtClean="0"/>
              <a:t>9/13/2024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096927-E4BC-4077-9E7B-25FA85E7CDDE}" type="slidenum">
              <a:rPr lang="en-US" smtClean="0"/>
              <a:t>‹#›</a:t>
            </a:fld>
            <a:endParaRPr lang="en-US"/>
          </a:p>
        </p:txBody>
      </p:sp>
    </p:spTree>
    <p:extLst>
      <p:ext uri="{BB962C8B-B14F-4D97-AF65-F5344CB8AC3E}">
        <p14:creationId xmlns:p14="http://schemas.microsoft.com/office/powerpoint/2010/main" val="397724713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37.xml"/><Relationship Id="rId5" Type="http://schemas.openxmlformats.org/officeDocument/2006/relationships/image" Target="../media/image3.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grpSp>
        <p:nvGrpSpPr>
          <p:cNvPr id="2" name="Group 1"/>
          <p:cNvGrpSpPr/>
          <p:nvPr/>
        </p:nvGrpSpPr>
        <p:grpSpPr>
          <a:xfrm>
            <a:off x="122050" y="1474470"/>
            <a:ext cx="2209165" cy="3067050"/>
            <a:chOff x="230" y="2322"/>
            <a:chExt cx="3479" cy="4830"/>
          </a:xfrm>
        </p:grpSpPr>
        <p:sp>
          <p:nvSpPr>
            <p:cNvPr id="5" name="Rectangle"/>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6" name="Rectangle"/>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pic>
        <p:nvPicPr>
          <p:cNvPr id="9" name="Image" descr="Image"/>
          <p:cNvPicPr>
            <a:picLocks noChangeAspect="1"/>
          </p:cNvPicPr>
          <p:nvPr/>
        </p:nvPicPr>
        <p:blipFill>
          <a:blip r:embed="rId3"/>
          <a:stretch>
            <a:fillRect/>
          </a:stretch>
        </p:blipFill>
        <p:spPr>
          <a:xfrm>
            <a:off x="5617183" y="1851809"/>
            <a:ext cx="3006356" cy="2375991"/>
          </a:xfrm>
          <a:prstGeom prst="rect">
            <a:avLst/>
          </a:prstGeom>
          <a:ln w="12700">
            <a:miter lim="400000"/>
            <a:headEnd/>
            <a:tailEnd/>
          </a:ln>
        </p:spPr>
      </p:pic>
      <p:sp>
        <p:nvSpPr>
          <p:cNvPr id="10" name="TextBox 9"/>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AIML</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1"/>
            <a:ext cx="9720000" cy="909000"/>
          </a:xfrm>
        </p:spPr>
        <p:txBody>
          <a:bodyPr/>
          <a:lstStyle/>
          <a:p>
            <a:r>
              <a:rPr lang="en-IN" sz="4400" b="1" i="0" u="none" strike="noStrike" baseline="0" dirty="0">
                <a:latin typeface="Times New Roman" panose="02020603050405020304" pitchFamily="18" charset="0"/>
                <a:cs typeface="Times New Roman" panose="02020603050405020304" pitchFamily="18" charset="0"/>
              </a:rPr>
              <a:t>NOSQL Databases</a:t>
            </a:r>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909000"/>
            <a:ext cx="9720000" cy="5948998"/>
          </a:xfrm>
        </p:spPr>
        <p:txBody>
          <a:bodyPr>
            <a:noAutofit/>
          </a:bodyPr>
          <a:lstStyle/>
          <a:p>
            <a:pPr marL="0" indent="0" algn="just" rtl="0" fontAlgn="base">
              <a:buNone/>
            </a:pPr>
            <a:r>
              <a:rPr lang="en-US" sz="1800" b="1" i="0" dirty="0">
                <a:solidFill>
                  <a:srgbClr val="273239"/>
                </a:solidFill>
                <a:effectLst/>
                <a:latin typeface="Times New Roman" panose="02020603050405020304" pitchFamily="18" charset="0"/>
                <a:cs typeface="Times New Roman" panose="02020603050405020304" pitchFamily="18" charset="0"/>
              </a:rPr>
              <a:t>Advantages of NoSQL</a:t>
            </a:r>
            <a:endParaRPr lang="en-US" sz="1800" b="0" i="0" dirty="0">
              <a:solidFill>
                <a:srgbClr val="273239"/>
              </a:solidFill>
              <a:effectLst/>
              <a:latin typeface="Times New Roman" panose="02020603050405020304" pitchFamily="18" charset="0"/>
              <a:cs typeface="Times New Roman" panose="02020603050405020304" pitchFamily="18" charset="0"/>
            </a:endParaRPr>
          </a:p>
          <a:p>
            <a:pPr algn="l" fontAlgn="base">
              <a:buFont typeface="+mj-lt"/>
              <a:buAutoNum type="arabicPeriod"/>
            </a:pPr>
            <a:r>
              <a:rPr lang="en-US" sz="1800" b="1" i="0" dirty="0">
                <a:solidFill>
                  <a:srgbClr val="273239"/>
                </a:solidFill>
                <a:effectLst/>
                <a:latin typeface="Times New Roman" panose="02020603050405020304" pitchFamily="18" charset="0"/>
                <a:cs typeface="Times New Roman" panose="02020603050405020304" pitchFamily="18" charset="0"/>
              </a:rPr>
              <a:t>High scalability:</a:t>
            </a:r>
            <a:r>
              <a:rPr lang="en-US" sz="1800" b="0" i="0" dirty="0">
                <a:solidFill>
                  <a:srgbClr val="273239"/>
                </a:solidFill>
                <a:effectLst/>
                <a:latin typeface="Times New Roman" panose="02020603050405020304" pitchFamily="18" charset="0"/>
                <a:cs typeface="Times New Roman" panose="02020603050405020304" pitchFamily="18" charset="0"/>
              </a:rPr>
              <a:t> NoSQL databases use sharding for horizontal scaling. Partitioning of data and placing it on multiple machines in such a way that the order of the data is preserved is sharding. Vertical scaling means adding more resources to the existing machine whereas horizontal scaling means adding more machines to handle the data. Examples of horizontal scaling databases are MongoDB, Cassandra, etc. NoSQL can handle a huge amount of data because of scalability, as the data grows NoSQL </a:t>
            </a:r>
            <a:r>
              <a:rPr lang="en-US" sz="1800" b="0" i="0" dirty="0" err="1">
                <a:solidFill>
                  <a:srgbClr val="273239"/>
                </a:solidFill>
                <a:effectLst/>
                <a:latin typeface="Times New Roman" panose="02020603050405020304" pitchFamily="18" charset="0"/>
                <a:cs typeface="Times New Roman" panose="02020603050405020304" pitchFamily="18" charset="0"/>
              </a:rPr>
              <a:t>scales</a:t>
            </a:r>
            <a:r>
              <a:rPr lang="en-US" sz="1800" b="1" i="0" dirty="0" err="1">
                <a:solidFill>
                  <a:srgbClr val="273239"/>
                </a:solidFill>
                <a:effectLst/>
                <a:latin typeface="Times New Roman" panose="02020603050405020304" pitchFamily="18" charset="0"/>
                <a:cs typeface="Times New Roman" panose="02020603050405020304" pitchFamily="18" charset="0"/>
              </a:rPr>
              <a:t>The</a:t>
            </a:r>
            <a:r>
              <a:rPr lang="en-US" sz="1800" b="1" i="0" dirty="0">
                <a:solidFill>
                  <a:srgbClr val="273239"/>
                </a:solidFill>
                <a:effectLst/>
                <a:latin typeface="Times New Roman" panose="02020603050405020304" pitchFamily="18" charset="0"/>
                <a:cs typeface="Times New Roman" panose="02020603050405020304" pitchFamily="18" charset="0"/>
              </a:rPr>
              <a:t> auto</a:t>
            </a:r>
            <a:r>
              <a:rPr lang="en-US" sz="1800" b="0" i="0" dirty="0">
                <a:solidFill>
                  <a:srgbClr val="273239"/>
                </a:solidFill>
                <a:effectLst/>
                <a:latin typeface="Times New Roman" panose="02020603050405020304" pitchFamily="18" charset="0"/>
                <a:cs typeface="Times New Roman" panose="02020603050405020304" pitchFamily="18" charset="0"/>
              </a:rPr>
              <a:t> itself to handle that data in an efficient manner.</a:t>
            </a:r>
          </a:p>
          <a:p>
            <a:pPr algn="l" fontAlgn="base">
              <a:buFont typeface="+mj-lt"/>
              <a:buAutoNum type="arabicPeriod" startAt="2"/>
            </a:pPr>
            <a:r>
              <a:rPr lang="en-US" sz="1800" b="1" i="0" dirty="0">
                <a:solidFill>
                  <a:srgbClr val="273239"/>
                </a:solidFill>
                <a:effectLst/>
                <a:latin typeface="Times New Roman" panose="02020603050405020304" pitchFamily="18" charset="0"/>
                <a:cs typeface="Times New Roman" panose="02020603050405020304" pitchFamily="18" charset="0"/>
              </a:rPr>
              <a:t>Flexibility:</a:t>
            </a:r>
            <a:r>
              <a:rPr lang="en-US" sz="1800" b="0" i="0" dirty="0">
                <a:solidFill>
                  <a:srgbClr val="273239"/>
                </a:solidFill>
                <a:effectLst/>
                <a:latin typeface="Times New Roman" panose="02020603050405020304" pitchFamily="18" charset="0"/>
                <a:cs typeface="Times New Roman" panose="02020603050405020304" pitchFamily="18" charset="0"/>
              </a:rPr>
              <a:t> NoSQL databases are designed to handle unstructured or semi-structured data, which means that they can accommodate dynamic changes to the data model. This makes NoSQL databases a good fit for applications that need to handle changing data requirements.</a:t>
            </a:r>
          </a:p>
          <a:p>
            <a:pPr algn="l" fontAlgn="base">
              <a:buFont typeface="+mj-lt"/>
              <a:buAutoNum type="arabicPeriod" startAt="3"/>
            </a:pPr>
            <a:r>
              <a:rPr lang="en-US" sz="1800" b="1" i="0" dirty="0">
                <a:solidFill>
                  <a:srgbClr val="273239"/>
                </a:solidFill>
                <a:effectLst/>
                <a:latin typeface="Times New Roman" panose="02020603050405020304" pitchFamily="18" charset="0"/>
                <a:cs typeface="Times New Roman" panose="02020603050405020304" pitchFamily="18" charset="0"/>
              </a:rPr>
              <a:t>High availability:</a:t>
            </a:r>
            <a:r>
              <a:rPr lang="en-US" sz="1800" b="0" i="0" dirty="0">
                <a:solidFill>
                  <a:srgbClr val="273239"/>
                </a:solidFill>
                <a:effectLst/>
                <a:latin typeface="Times New Roman" panose="02020603050405020304" pitchFamily="18" charset="0"/>
                <a:cs typeface="Times New Roman" panose="02020603050405020304" pitchFamily="18" charset="0"/>
              </a:rPr>
              <a:t> The auto</a:t>
            </a:r>
            <a:r>
              <a:rPr lang="en-US" sz="1800" b="1" i="0" dirty="0">
                <a:solidFill>
                  <a:srgbClr val="273239"/>
                </a:solidFill>
                <a:effectLst/>
                <a:latin typeface="Times New Roman" panose="02020603050405020304" pitchFamily="18" charset="0"/>
                <a:cs typeface="Times New Roman" panose="02020603050405020304" pitchFamily="18" charset="0"/>
              </a:rPr>
              <a:t>,</a:t>
            </a:r>
            <a:r>
              <a:rPr lang="en-US" sz="1800" b="0" i="0" dirty="0">
                <a:solidFill>
                  <a:srgbClr val="273239"/>
                </a:solidFill>
                <a:effectLst/>
                <a:latin typeface="Times New Roman" panose="02020603050405020304" pitchFamily="18" charset="0"/>
                <a:cs typeface="Times New Roman" panose="02020603050405020304" pitchFamily="18" charset="0"/>
              </a:rPr>
              <a:t> replication feature in NoSQL databases makes it highly available because in case of any failure data replicates itself to the previous consistent state.</a:t>
            </a:r>
          </a:p>
          <a:p>
            <a:pPr algn="l" fontAlgn="base">
              <a:buFont typeface="+mj-lt"/>
              <a:buAutoNum type="arabicPeriod" startAt="4"/>
            </a:pPr>
            <a:r>
              <a:rPr lang="en-US" sz="1800" b="1" i="0" dirty="0">
                <a:solidFill>
                  <a:srgbClr val="273239"/>
                </a:solidFill>
                <a:effectLst/>
                <a:latin typeface="Times New Roman" panose="02020603050405020304" pitchFamily="18" charset="0"/>
                <a:cs typeface="Times New Roman" panose="02020603050405020304" pitchFamily="18" charset="0"/>
              </a:rPr>
              <a:t>Scalability:</a:t>
            </a:r>
            <a:r>
              <a:rPr lang="en-US" sz="1800" b="0" i="0" dirty="0">
                <a:solidFill>
                  <a:srgbClr val="273239"/>
                </a:solidFill>
                <a:effectLst/>
                <a:latin typeface="Times New Roman" panose="02020603050405020304" pitchFamily="18" charset="0"/>
                <a:cs typeface="Times New Roman" panose="02020603050405020304" pitchFamily="18" charset="0"/>
              </a:rPr>
              <a:t> NoSQL databases are highly scalable, which means that they can handle large amounts of data and traffic with ease. This makes them a good fit for applications that need to handle large amounts of data or traffic</a:t>
            </a:r>
          </a:p>
          <a:p>
            <a:pPr algn="l" fontAlgn="base">
              <a:buFont typeface="+mj-lt"/>
              <a:buAutoNum type="arabicPeriod" startAt="5"/>
            </a:pPr>
            <a:r>
              <a:rPr lang="en-US" sz="1800" b="1" i="0" dirty="0">
                <a:solidFill>
                  <a:srgbClr val="273239"/>
                </a:solidFill>
                <a:effectLst/>
                <a:latin typeface="Times New Roman" panose="02020603050405020304" pitchFamily="18" charset="0"/>
                <a:cs typeface="Times New Roman" panose="02020603050405020304" pitchFamily="18" charset="0"/>
              </a:rPr>
              <a:t>Performance:</a:t>
            </a:r>
            <a:r>
              <a:rPr lang="en-US" sz="1800" b="0" i="0" dirty="0">
                <a:solidFill>
                  <a:srgbClr val="273239"/>
                </a:solidFill>
                <a:effectLst/>
                <a:latin typeface="Times New Roman" panose="02020603050405020304" pitchFamily="18" charset="0"/>
                <a:cs typeface="Times New Roman" panose="02020603050405020304" pitchFamily="18" charset="0"/>
              </a:rPr>
              <a:t> NoSQL databases are designed to handle large amounts of data and traffic, which means that they can offer improved performance compared to traditional relational databases.</a:t>
            </a:r>
          </a:p>
          <a:p>
            <a:pPr algn="l" fontAlgn="base">
              <a:buFont typeface="+mj-lt"/>
              <a:buAutoNum type="arabicPeriod" startAt="6"/>
            </a:pPr>
            <a:r>
              <a:rPr lang="en-US" sz="1800" b="1" i="0" dirty="0">
                <a:solidFill>
                  <a:srgbClr val="273239"/>
                </a:solidFill>
                <a:effectLst/>
                <a:latin typeface="Times New Roman" panose="02020603050405020304" pitchFamily="18" charset="0"/>
                <a:cs typeface="Times New Roman" panose="02020603050405020304" pitchFamily="18" charset="0"/>
              </a:rPr>
              <a:t>Cost-effectiveness:</a:t>
            </a:r>
            <a:r>
              <a:rPr lang="en-US" sz="1800" b="0" i="0" dirty="0">
                <a:solidFill>
                  <a:srgbClr val="273239"/>
                </a:solidFill>
                <a:effectLst/>
                <a:latin typeface="Times New Roman" panose="02020603050405020304" pitchFamily="18" charset="0"/>
                <a:cs typeface="Times New Roman" panose="02020603050405020304" pitchFamily="18" charset="0"/>
              </a:rPr>
              <a:t> NoSQL databases are often more cost-effective than traditional relational databases, as they are typically less complex and do not require expensive hardware or software.</a:t>
            </a:r>
          </a:p>
          <a:p>
            <a:pPr algn="l" fontAlgn="base">
              <a:buFont typeface="+mj-lt"/>
              <a:buAutoNum type="arabicPeriod" startAt="7"/>
            </a:pPr>
            <a:r>
              <a:rPr lang="en-US" sz="1800" b="1" i="0" dirty="0">
                <a:solidFill>
                  <a:srgbClr val="273239"/>
                </a:solidFill>
                <a:effectLst/>
                <a:latin typeface="Times New Roman" panose="02020603050405020304" pitchFamily="18" charset="0"/>
                <a:cs typeface="Times New Roman" panose="02020603050405020304" pitchFamily="18" charset="0"/>
              </a:rPr>
              <a:t>Agility: </a:t>
            </a:r>
            <a:r>
              <a:rPr lang="en-US" sz="1800" b="0" i="0" dirty="0">
                <a:solidFill>
                  <a:srgbClr val="273239"/>
                </a:solidFill>
                <a:effectLst/>
                <a:latin typeface="Times New Roman" panose="02020603050405020304" pitchFamily="18" charset="0"/>
                <a:cs typeface="Times New Roman" panose="02020603050405020304" pitchFamily="18" charset="0"/>
              </a:rPr>
              <a:t>Ideal for agile development.</a:t>
            </a: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8752611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1"/>
            <a:ext cx="9720000" cy="909000"/>
          </a:xfrm>
        </p:spPr>
        <p:txBody>
          <a:bodyPr/>
          <a:lstStyle/>
          <a:p>
            <a:r>
              <a:rPr lang="en-IN" sz="4400" b="1" i="0" u="none" strike="noStrike" baseline="0" dirty="0">
                <a:latin typeface="Times New Roman" panose="02020603050405020304" pitchFamily="18" charset="0"/>
                <a:cs typeface="Times New Roman" panose="02020603050405020304" pitchFamily="18" charset="0"/>
              </a:rPr>
              <a:t>NOSQL Databases</a:t>
            </a:r>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909000"/>
            <a:ext cx="9720000" cy="5948998"/>
          </a:xfrm>
        </p:spPr>
        <p:txBody>
          <a:bodyPr>
            <a:noAutofit/>
          </a:bodyPr>
          <a:lstStyle/>
          <a:p>
            <a:pPr marL="0" indent="0" algn="just" rtl="0" fontAlgn="base">
              <a:buNone/>
            </a:pPr>
            <a:r>
              <a:rPr lang="en-US" sz="1800" b="1" i="0" dirty="0">
                <a:solidFill>
                  <a:srgbClr val="273239"/>
                </a:solidFill>
                <a:effectLst/>
                <a:latin typeface="Times New Roman" panose="02020603050405020304" pitchFamily="18" charset="0"/>
                <a:cs typeface="Times New Roman" panose="02020603050405020304" pitchFamily="18" charset="0"/>
              </a:rPr>
              <a:t>Disadvantages of NoSQL</a:t>
            </a:r>
            <a:endParaRPr lang="en-US" sz="1800" b="0" i="0" dirty="0">
              <a:solidFill>
                <a:srgbClr val="273239"/>
              </a:solidFill>
              <a:effectLst/>
              <a:latin typeface="Times New Roman" panose="02020603050405020304" pitchFamily="18" charset="0"/>
              <a:cs typeface="Times New Roman" panose="02020603050405020304" pitchFamily="18" charset="0"/>
            </a:endParaRPr>
          </a:p>
          <a:p>
            <a:pPr algn="just" fontAlgn="base">
              <a:buFont typeface="+mj-lt"/>
              <a:buAutoNum type="arabicPeriod"/>
            </a:pPr>
            <a:r>
              <a:rPr lang="en-US" sz="1800" b="1" i="0" dirty="0">
                <a:solidFill>
                  <a:srgbClr val="273239"/>
                </a:solidFill>
                <a:effectLst/>
                <a:latin typeface="Times New Roman" panose="02020603050405020304" pitchFamily="18" charset="0"/>
                <a:cs typeface="Times New Roman" panose="02020603050405020304" pitchFamily="18" charset="0"/>
              </a:rPr>
              <a:t>Lack of standardization:</a:t>
            </a:r>
            <a:r>
              <a:rPr lang="en-US" sz="1800" b="0" i="0" dirty="0">
                <a:solidFill>
                  <a:srgbClr val="273239"/>
                </a:solidFill>
                <a:effectLst/>
                <a:latin typeface="Times New Roman" panose="02020603050405020304" pitchFamily="18" charset="0"/>
                <a:cs typeface="Times New Roman" panose="02020603050405020304" pitchFamily="18" charset="0"/>
              </a:rPr>
              <a:t>  There are many different types of NoSQL databases, each with its own unique strengths and weaknesses. This lack of standardization can make it difficult to choose the right database for a specific application</a:t>
            </a:r>
          </a:p>
          <a:p>
            <a:pPr algn="just" fontAlgn="base">
              <a:buFont typeface="+mj-lt"/>
              <a:buAutoNum type="arabicPeriod" startAt="2"/>
            </a:pPr>
            <a:r>
              <a:rPr lang="en-US" sz="1800" b="1" i="0" dirty="0">
                <a:solidFill>
                  <a:srgbClr val="273239"/>
                </a:solidFill>
                <a:effectLst/>
                <a:latin typeface="Times New Roman" panose="02020603050405020304" pitchFamily="18" charset="0"/>
                <a:cs typeface="Times New Roman" panose="02020603050405020304" pitchFamily="18" charset="0"/>
              </a:rPr>
              <a:t>Lack of ACID compliance:</a:t>
            </a:r>
            <a:r>
              <a:rPr lang="en-US" sz="1800" b="0" i="0" dirty="0">
                <a:solidFill>
                  <a:srgbClr val="273239"/>
                </a:solidFill>
                <a:effectLst/>
                <a:latin typeface="Times New Roman" panose="02020603050405020304" pitchFamily="18" charset="0"/>
                <a:cs typeface="Times New Roman" panose="02020603050405020304" pitchFamily="18" charset="0"/>
              </a:rPr>
              <a:t> NoSQL databases are not fully ACID-compliant, which means that they do not guarantee the consistency, integrity, and durability of data. This can be a drawback for applications that require strong data consistency guarantees.</a:t>
            </a:r>
          </a:p>
          <a:p>
            <a:pPr algn="just" fontAlgn="base">
              <a:buFont typeface="+mj-lt"/>
              <a:buAutoNum type="arabicPeriod" startAt="3"/>
            </a:pPr>
            <a:r>
              <a:rPr lang="en-US" sz="1800" b="1" i="0" dirty="0">
                <a:solidFill>
                  <a:srgbClr val="273239"/>
                </a:solidFill>
                <a:effectLst/>
                <a:latin typeface="Times New Roman" panose="02020603050405020304" pitchFamily="18" charset="0"/>
                <a:cs typeface="Times New Roman" panose="02020603050405020304" pitchFamily="18" charset="0"/>
              </a:rPr>
              <a:t>Narrow focus:</a:t>
            </a:r>
            <a:r>
              <a:rPr lang="en-US" sz="1800" b="0" i="0" dirty="0">
                <a:solidFill>
                  <a:srgbClr val="273239"/>
                </a:solidFill>
                <a:effectLst/>
                <a:latin typeface="Times New Roman" panose="02020603050405020304" pitchFamily="18" charset="0"/>
                <a:cs typeface="Times New Roman" panose="02020603050405020304" pitchFamily="18" charset="0"/>
              </a:rPr>
              <a:t> NoSQL databases have a very narrow focus as it is mainly designed for storage but it provides very little functionality. Relational databases are a better choice in the field of Transaction Management than NoSQL.</a:t>
            </a:r>
          </a:p>
          <a:p>
            <a:pPr algn="just" fontAlgn="base">
              <a:buFont typeface="+mj-lt"/>
              <a:buAutoNum type="arabicPeriod" startAt="4"/>
            </a:pPr>
            <a:r>
              <a:rPr lang="en-US" sz="1800" b="1" i="0" dirty="0">
                <a:solidFill>
                  <a:srgbClr val="273239"/>
                </a:solidFill>
                <a:effectLst/>
                <a:latin typeface="Times New Roman" panose="02020603050405020304" pitchFamily="18" charset="0"/>
                <a:cs typeface="Times New Roman" panose="02020603050405020304" pitchFamily="18" charset="0"/>
              </a:rPr>
              <a:t>Open-source:</a:t>
            </a:r>
            <a:r>
              <a:rPr lang="en-US" sz="1800" b="0" i="0" dirty="0">
                <a:solidFill>
                  <a:srgbClr val="273239"/>
                </a:solidFill>
                <a:effectLst/>
                <a:latin typeface="Times New Roman" panose="02020603050405020304" pitchFamily="18" charset="0"/>
                <a:cs typeface="Times New Roman" panose="02020603050405020304" pitchFamily="18" charset="0"/>
              </a:rPr>
              <a:t> NoSQL is an </a:t>
            </a:r>
            <a:r>
              <a:rPr lang="en-US" sz="1800" b="1" i="0" dirty="0">
                <a:solidFill>
                  <a:srgbClr val="273239"/>
                </a:solidFill>
                <a:effectLst/>
                <a:latin typeface="Times New Roman" panose="02020603050405020304" pitchFamily="18" charset="0"/>
                <a:cs typeface="Times New Roman" panose="02020603050405020304" pitchFamily="18" charset="0"/>
              </a:rPr>
              <a:t>database </a:t>
            </a:r>
            <a:r>
              <a:rPr lang="en-US" sz="1800" b="0" i="0" dirty="0">
                <a:solidFill>
                  <a:srgbClr val="273239"/>
                </a:solidFill>
                <a:effectLst/>
                <a:latin typeface="Times New Roman" panose="02020603050405020304" pitchFamily="18" charset="0"/>
                <a:cs typeface="Times New Roman" panose="02020603050405020304" pitchFamily="18" charset="0"/>
              </a:rPr>
              <a:t>open-source database. There is no reliable standard for NoSQL yet. In other words, two database systems are likely to be unequal.</a:t>
            </a:r>
          </a:p>
          <a:p>
            <a:pPr algn="just" fontAlgn="base">
              <a:buFont typeface="+mj-lt"/>
              <a:buAutoNum type="arabicPeriod" startAt="5"/>
            </a:pPr>
            <a:r>
              <a:rPr lang="en-US" sz="1800" b="1" i="0" dirty="0">
                <a:solidFill>
                  <a:srgbClr val="273239"/>
                </a:solidFill>
                <a:effectLst/>
                <a:latin typeface="Times New Roman" panose="02020603050405020304" pitchFamily="18" charset="0"/>
                <a:cs typeface="Times New Roman" panose="02020603050405020304" pitchFamily="18" charset="0"/>
              </a:rPr>
              <a:t>Lack of support for complex queries: </a:t>
            </a:r>
            <a:r>
              <a:rPr lang="en-US" sz="1800" b="0" i="0" dirty="0">
                <a:solidFill>
                  <a:srgbClr val="273239"/>
                </a:solidFill>
                <a:effectLst/>
                <a:latin typeface="Times New Roman" panose="02020603050405020304" pitchFamily="18" charset="0"/>
                <a:cs typeface="Times New Roman" panose="02020603050405020304" pitchFamily="18" charset="0"/>
              </a:rPr>
              <a:t>NoSQL databases are not designed to handle complex queries, which means that they are not a good fit for applications that require complex data analysis or reporting.</a:t>
            </a:r>
          </a:p>
          <a:p>
            <a:pPr algn="just" fontAlgn="base">
              <a:buFont typeface="+mj-lt"/>
              <a:buAutoNum type="arabicPeriod" startAt="6"/>
            </a:pPr>
            <a:r>
              <a:rPr lang="en-US" sz="1800" b="1" i="0" dirty="0">
                <a:solidFill>
                  <a:srgbClr val="273239"/>
                </a:solidFill>
                <a:effectLst/>
                <a:latin typeface="Times New Roman" panose="02020603050405020304" pitchFamily="18" charset="0"/>
                <a:cs typeface="Times New Roman" panose="02020603050405020304" pitchFamily="18" charset="0"/>
              </a:rPr>
              <a:t>Lack of maturity:</a:t>
            </a:r>
            <a:r>
              <a:rPr lang="en-US" sz="1800" b="0" i="0" dirty="0">
                <a:solidFill>
                  <a:srgbClr val="273239"/>
                </a:solidFill>
                <a:effectLst/>
                <a:latin typeface="Times New Roman" panose="02020603050405020304" pitchFamily="18" charset="0"/>
                <a:cs typeface="Times New Roman" panose="02020603050405020304" pitchFamily="18" charset="0"/>
              </a:rPr>
              <a:t> NoSQL databases are relatively new and lack the maturity of traditional relational databases. This can make them less reliable and less secure than traditional databases.</a:t>
            </a: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9382303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1"/>
            <a:ext cx="9720000" cy="909000"/>
          </a:xfrm>
        </p:spPr>
        <p:txBody>
          <a:bodyPr/>
          <a:lstStyle/>
          <a:p>
            <a:r>
              <a:rPr lang="en-IN" sz="4400" b="1" i="0" u="none" strike="noStrike" baseline="0" dirty="0">
                <a:latin typeface="Times New Roman" panose="02020603050405020304" pitchFamily="18" charset="0"/>
                <a:cs typeface="Times New Roman" panose="02020603050405020304" pitchFamily="18" charset="0"/>
              </a:rPr>
              <a:t>NOSQL Databases</a:t>
            </a:r>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909000"/>
            <a:ext cx="9720000" cy="5948998"/>
          </a:xfrm>
        </p:spPr>
        <p:txBody>
          <a:bodyPr>
            <a:noAutofit/>
          </a:bodyPr>
          <a:lstStyle/>
          <a:p>
            <a:pPr marL="0" indent="0" algn="just" rtl="0" fontAlgn="base">
              <a:buNone/>
            </a:pPr>
            <a:r>
              <a:rPr lang="en-US" sz="1800" b="1" i="0" dirty="0">
                <a:solidFill>
                  <a:srgbClr val="273239"/>
                </a:solidFill>
                <a:effectLst/>
                <a:latin typeface="Times New Roman" panose="02020603050405020304" pitchFamily="18" charset="0"/>
                <a:cs typeface="Times New Roman" panose="02020603050405020304" pitchFamily="18" charset="0"/>
              </a:rPr>
              <a:t>Disadvantages of NoSQL</a:t>
            </a:r>
            <a:endParaRPr lang="en-US" sz="1800" b="0" i="0" dirty="0">
              <a:solidFill>
                <a:srgbClr val="273239"/>
              </a:solidFill>
              <a:effectLst/>
              <a:latin typeface="Times New Roman" panose="02020603050405020304" pitchFamily="18" charset="0"/>
              <a:cs typeface="Times New Roman" panose="02020603050405020304" pitchFamily="18" charset="0"/>
            </a:endParaRPr>
          </a:p>
          <a:p>
            <a:pPr algn="just" fontAlgn="base">
              <a:buFont typeface="+mj-lt"/>
              <a:buAutoNum type="arabicPeriod" startAt="7"/>
            </a:pPr>
            <a:r>
              <a:rPr lang="en-US" sz="1800" b="1" i="0" dirty="0">
                <a:solidFill>
                  <a:srgbClr val="273239"/>
                </a:solidFill>
                <a:effectLst/>
                <a:latin typeface="Times New Roman" panose="02020603050405020304" pitchFamily="18" charset="0"/>
                <a:cs typeface="Times New Roman" panose="02020603050405020304" pitchFamily="18" charset="0"/>
              </a:rPr>
              <a:t>Management challenge:</a:t>
            </a:r>
            <a:r>
              <a:rPr lang="en-US" sz="1800" b="0" i="0" dirty="0">
                <a:solidFill>
                  <a:srgbClr val="273239"/>
                </a:solidFill>
                <a:effectLst/>
                <a:latin typeface="Times New Roman" panose="02020603050405020304" pitchFamily="18" charset="0"/>
                <a:cs typeface="Times New Roman" panose="02020603050405020304" pitchFamily="18" charset="0"/>
              </a:rPr>
              <a:t> The purpose of big data tools is to make the management of a large amount of data as simple as possible. But it is not so easy. Data management in NoSQL is much more complex than in a relational database. NoSQL, in particular, has a reputation for being challenging to install and even more hectic to manage on a daily basis.</a:t>
            </a:r>
          </a:p>
          <a:p>
            <a:pPr algn="just" fontAlgn="base">
              <a:buFont typeface="+mj-lt"/>
              <a:buAutoNum type="arabicPeriod" startAt="8"/>
            </a:pPr>
            <a:r>
              <a:rPr lang="en-US" sz="1800" b="1" i="0" dirty="0">
                <a:solidFill>
                  <a:srgbClr val="273239"/>
                </a:solidFill>
                <a:effectLst/>
                <a:latin typeface="Times New Roman" panose="02020603050405020304" pitchFamily="18" charset="0"/>
                <a:cs typeface="Times New Roman" panose="02020603050405020304" pitchFamily="18" charset="0"/>
              </a:rPr>
              <a:t>GUI is not available:</a:t>
            </a:r>
            <a:r>
              <a:rPr lang="en-US" sz="1800" b="0" i="0" dirty="0">
                <a:solidFill>
                  <a:srgbClr val="273239"/>
                </a:solidFill>
                <a:effectLst/>
                <a:latin typeface="Times New Roman" panose="02020603050405020304" pitchFamily="18" charset="0"/>
                <a:cs typeface="Times New Roman" panose="02020603050405020304" pitchFamily="18" charset="0"/>
              </a:rPr>
              <a:t> GUI mode tools to access the database are not flexibly available in the market.</a:t>
            </a:r>
          </a:p>
          <a:p>
            <a:pPr algn="just" fontAlgn="base">
              <a:buFont typeface="+mj-lt"/>
              <a:buAutoNum type="arabicPeriod" startAt="9"/>
            </a:pPr>
            <a:r>
              <a:rPr lang="en-US" sz="1800" b="1" i="0" dirty="0">
                <a:solidFill>
                  <a:srgbClr val="273239"/>
                </a:solidFill>
                <a:effectLst/>
                <a:latin typeface="Times New Roman" panose="02020603050405020304" pitchFamily="18" charset="0"/>
                <a:cs typeface="Times New Roman" panose="02020603050405020304" pitchFamily="18" charset="0"/>
              </a:rPr>
              <a:t>Backup:</a:t>
            </a:r>
            <a:r>
              <a:rPr lang="en-US" sz="1800" b="0" i="0" dirty="0">
                <a:solidFill>
                  <a:srgbClr val="273239"/>
                </a:solidFill>
                <a:effectLst/>
                <a:latin typeface="Times New Roman" panose="02020603050405020304" pitchFamily="18" charset="0"/>
                <a:cs typeface="Times New Roman" panose="02020603050405020304" pitchFamily="18" charset="0"/>
              </a:rPr>
              <a:t> Backup is a great weak point for some NoSQL databases like MongoDB. MongoDB has no approach for the backup of data in a consistent manner.</a:t>
            </a:r>
          </a:p>
          <a:p>
            <a:pPr algn="just" fontAlgn="base">
              <a:buFont typeface="+mj-lt"/>
              <a:buAutoNum type="arabicPeriod" startAt="10"/>
            </a:pPr>
            <a:r>
              <a:rPr lang="en-US" sz="1800" b="1" i="0" dirty="0">
                <a:solidFill>
                  <a:srgbClr val="273239"/>
                </a:solidFill>
                <a:effectLst/>
                <a:latin typeface="Times New Roman" panose="02020603050405020304" pitchFamily="18" charset="0"/>
                <a:cs typeface="Times New Roman" panose="02020603050405020304" pitchFamily="18" charset="0"/>
              </a:rPr>
              <a:t>Large document size:</a:t>
            </a:r>
            <a:r>
              <a:rPr lang="en-US" sz="1800" b="0" i="0" dirty="0">
                <a:solidFill>
                  <a:srgbClr val="273239"/>
                </a:solidFill>
                <a:effectLst/>
                <a:latin typeface="Times New Roman" panose="02020603050405020304" pitchFamily="18" charset="0"/>
                <a:cs typeface="Times New Roman" panose="02020603050405020304" pitchFamily="18" charset="0"/>
              </a:rPr>
              <a:t> Some database systems like MongoDB and CouchDB store data in JSON format. This means that documents are quite large (</a:t>
            </a:r>
            <a:r>
              <a:rPr lang="en-US" sz="1800" b="0" i="0" dirty="0" err="1">
                <a:solidFill>
                  <a:srgbClr val="273239"/>
                </a:solidFill>
                <a:effectLst/>
                <a:latin typeface="Times New Roman" panose="02020603050405020304" pitchFamily="18" charset="0"/>
                <a:cs typeface="Times New Roman" panose="02020603050405020304" pitchFamily="18" charset="0"/>
              </a:rPr>
              <a:t>BigData</a:t>
            </a:r>
            <a:r>
              <a:rPr lang="en-US" sz="1800" b="0" i="0" dirty="0">
                <a:solidFill>
                  <a:srgbClr val="273239"/>
                </a:solidFill>
                <a:effectLst/>
                <a:latin typeface="Times New Roman" panose="02020603050405020304" pitchFamily="18" charset="0"/>
                <a:cs typeface="Times New Roman" panose="02020603050405020304" pitchFamily="18" charset="0"/>
              </a:rPr>
              <a:t>, network bandwidth, speed), and having descriptive key names actually hurts since they increase the document size.</a:t>
            </a: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14259557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17359" r="12453"/>
          <a:stretch>
            <a:fillRect/>
          </a:stretch>
        </p:blipFill>
        <p:spPr>
          <a:xfrm>
            <a:off x="2424931" y="4959072"/>
            <a:ext cx="9071069" cy="1898928"/>
          </a:xfrm>
          <a:prstGeom prst="rect">
            <a:avLst/>
          </a:prstGeom>
        </p:spPr>
      </p:pic>
      <p:sp>
        <p:nvSpPr>
          <p:cNvPr id="5" name="Rectangle"/>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8" name="Rectangle"/>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grpSp>
        <p:nvGrpSpPr>
          <p:cNvPr id="18" name="Group 17"/>
          <p:cNvGrpSpPr/>
          <p:nvPr/>
        </p:nvGrpSpPr>
        <p:grpSpPr>
          <a:xfrm>
            <a:off x="4265296" y="1385570"/>
            <a:ext cx="6069965" cy="1770380"/>
            <a:chOff x="4121" y="2182"/>
            <a:chExt cx="9559" cy="2788"/>
          </a:xfrm>
        </p:grpSpPr>
        <p:grpSp>
          <p:nvGrpSpPr>
            <p:cNvPr id="17" name="Group 16"/>
            <p:cNvGrpSpPr/>
            <p:nvPr/>
          </p:nvGrpSpPr>
          <p:grpSpPr>
            <a:xfrm>
              <a:off x="4121" y="2182"/>
              <a:ext cx="1837" cy="539"/>
              <a:chOff x="4882" y="2182"/>
              <a:chExt cx="1837" cy="539"/>
            </a:xfrm>
          </p:grpSpPr>
          <p:sp>
            <p:nvSpPr>
              <p:cNvPr id="13" name="VISION"/>
              <p:cNvSpPr/>
              <p:nvPr/>
            </p:nvSpPr>
            <p:spPr>
              <a:xfrm>
                <a:off x="4931" y="2182"/>
                <a:ext cx="1788" cy="539"/>
              </a:xfrm>
              <a:prstGeom prst="roundRect">
                <a:avLst>
                  <a:gd name="adj" fmla="val 25046"/>
                </a:avLst>
              </a:prstGeom>
              <a:solidFill>
                <a:srgbClr val="F28E01"/>
              </a:solidFill>
              <a:ln w="25400">
                <a:noFill/>
              </a:ln>
            </p:spPr>
            <p:txBody>
              <a:bodyPr lIns="50800" tIns="50800" rIns="0" bIns="50800" anchor="ctr"/>
              <a:lstStyle/>
              <a:p>
                <a:pPr lvl="2" algn="ctr">
                  <a:lnSpc>
                    <a:spcPct val="10000"/>
                  </a:lnSpc>
                  <a:defRPr sz="3400">
                    <a:solidFill>
                      <a:srgbClr val="FFFFFF"/>
                    </a:solidFill>
                    <a:latin typeface="Arial" panose="020B0604020202020204"/>
                    <a:ea typeface="Arial" panose="020B0604020202020204"/>
                    <a:cs typeface="Arial" panose="020B0604020202020204"/>
                    <a:sym typeface="Arial" panose="020B0604020202020204"/>
                  </a:defRPr>
                </a:pPr>
                <a:r>
                  <a:rPr lang="en-US" sz="3200" dirty="0"/>
                  <a:t>                 </a:t>
                </a:r>
              </a:p>
            </p:txBody>
          </p:sp>
          <p:sp>
            <p:nvSpPr>
              <p:cNvPr id="14" name="Content Placeholder 2"/>
              <p:cNvSpPr txBox="1"/>
              <p:nvPr/>
            </p:nvSpPr>
            <p:spPr>
              <a:xfrm>
                <a:off x="4882" y="2182"/>
                <a:ext cx="1790" cy="539"/>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400" dirty="0">
                    <a:latin typeface="Futura-Bold" charset="0"/>
                    <a:cs typeface="Futura-Bold" charset="0"/>
                  </a:rPr>
                  <a:t>Overveiw</a:t>
                </a:r>
              </a:p>
            </p:txBody>
          </p:sp>
        </p:grpSp>
        <p:grpSp>
          <p:nvGrpSpPr>
            <p:cNvPr id="16" name="Group 15"/>
            <p:cNvGrpSpPr/>
            <p:nvPr/>
          </p:nvGrpSpPr>
          <p:grpSpPr>
            <a:xfrm>
              <a:off x="4170" y="2420"/>
              <a:ext cx="9510" cy="2550"/>
              <a:chOff x="4170" y="2420"/>
              <a:chExt cx="9510" cy="2550"/>
            </a:xfrm>
          </p:grpSpPr>
          <p:sp>
            <p:nvSpPr>
              <p:cNvPr id="11" name="VISION"/>
              <p:cNvSpPr/>
              <p:nvPr/>
            </p:nvSpPr>
            <p:spPr>
              <a:xfrm>
                <a:off x="4170" y="2420"/>
                <a:ext cx="9511" cy="2551"/>
              </a:xfrm>
              <a:prstGeom prst="roundRect">
                <a:avLst>
                  <a:gd name="adj" fmla="val 23329"/>
                </a:avLst>
              </a:prstGeom>
              <a:gradFill rotWithShape="0">
                <a:gsLst>
                  <a:gs pos="0">
                    <a:schemeClr val="accent1">
                      <a:lumMod val="5000"/>
                      <a:lumOff val="95000"/>
                    </a:schemeClr>
                  </a:gs>
                  <a:gs pos="100000">
                    <a:srgbClr val="F28E01">
                      <a:alpha val="26000"/>
                      <a:lumMod val="75000"/>
                      <a:lumOff val="25000"/>
                    </a:srgbClr>
                  </a:gs>
                </a:gsLst>
                <a:lin ang="16200000" scaled="0"/>
              </a:gradFill>
              <a:ln w="25400">
                <a:noFill/>
              </a:ln>
            </p:spPr>
            <p:txBody>
              <a:bodyPr lIns="50800" tIns="50800" rIns="50800" bIns="50800" anchor="ctr"/>
              <a:lstStyle/>
              <a:p>
                <a:pPr lvl="2">
                  <a:lnSpc>
                    <a:spcPct val="10000"/>
                  </a:lnSpc>
                  <a:defRPr sz="3400">
                    <a:solidFill>
                      <a:srgbClr val="FFFFFF"/>
                    </a:solidFill>
                    <a:latin typeface="Arial" panose="020B0604020202020204"/>
                    <a:ea typeface="Arial" panose="020B0604020202020204"/>
                    <a:cs typeface="Arial" panose="020B0604020202020204"/>
                    <a:sym typeface="Arial" panose="020B0604020202020204"/>
                  </a:defRPr>
                </a:pPr>
                <a:r>
                  <a:rPr lang="en-US" sz="3200" dirty="0"/>
                  <a:t>                 </a:t>
                </a:r>
              </a:p>
            </p:txBody>
          </p:sp>
          <p:sp>
            <p:nvSpPr>
              <p:cNvPr id="15" name="TextBox 14"/>
              <p:cNvSpPr txBox="1"/>
              <p:nvPr/>
            </p:nvSpPr>
            <p:spPr>
              <a:xfrm>
                <a:off x="4653" y="2901"/>
                <a:ext cx="8546" cy="1404"/>
              </a:xfrm>
              <a:prstGeom prst="rect">
                <a:avLst/>
              </a:prstGeom>
              <a:noFill/>
            </p:spPr>
            <p:txBody>
              <a:bodyPr wrap="square" rtlCol="0">
                <a:spAutoFit/>
              </a:bodyPr>
              <a:lstStyle/>
              <a:p>
                <a:pPr algn="just"/>
                <a:r>
                  <a:rPr lang="en-US" sz="1300" dirty="0">
                    <a:latin typeface="Futura Cyrillic Book" panose="020B0502020204020303" charset="0"/>
                    <a:cs typeface="Futura Cyrillic Book" panose="020B0502020204020303" charset="0"/>
                  </a:rPr>
                  <a:t>Acharya stands as a beacon of excellence in higher education, boasting a legacy of academic distinction since its establishment in 1990. We offer a transformative educational experience, fostering holistic development, nurturing innovation and providing world-class facilities to ensure an enriching journey for our students.</a:t>
                </a:r>
              </a:p>
            </p:txBody>
          </p:sp>
        </p:grpSp>
      </p:grpSp>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89410" y="3069000"/>
            <a:ext cx="3188043" cy="1239884"/>
          </a:xfrm>
          <a:prstGeom prst="rect">
            <a:avLst/>
          </a:prstGeom>
        </p:spPr>
      </p:pic>
      <p:grpSp>
        <p:nvGrpSpPr>
          <p:cNvPr id="20" name="Group 19"/>
          <p:cNvGrpSpPr/>
          <p:nvPr/>
        </p:nvGrpSpPr>
        <p:grpSpPr>
          <a:xfrm>
            <a:off x="122050" y="1474470"/>
            <a:ext cx="2209165" cy="3067050"/>
            <a:chOff x="230" y="2322"/>
            <a:chExt cx="3479" cy="4830"/>
          </a:xfrm>
        </p:grpSpPr>
        <p:sp>
          <p:nvSpPr>
            <p:cNvPr id="21" name="Rectangle"/>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22" name="Rectangle"/>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23" name="Image" descr="Image"/>
            <p:cNvPicPr>
              <a:picLocks noChangeAspect="1"/>
            </p:cNvPicPr>
            <p:nvPr/>
          </p:nvPicPr>
          <p:blipFill>
            <a:blip r:embed="rId5"/>
            <a:stretch>
              <a:fillRect/>
            </a:stretch>
          </p:blipFill>
          <p:spPr>
            <a:xfrm>
              <a:off x="987" y="3715"/>
              <a:ext cx="1683" cy="1805"/>
            </a:xfrm>
            <a:prstGeom prst="rect">
              <a:avLst/>
            </a:prstGeom>
            <a:ln w="12700">
              <a:miter lim="400000"/>
              <a:headEnd/>
              <a:tailEnd/>
            </a:ln>
          </p:spPr>
        </p:pic>
      </p:grpSp>
      <p:sp>
        <p:nvSpPr>
          <p:cNvPr id="4" name="TextBox 3"/>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AIML</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14432" y="2386185"/>
            <a:ext cx="9081568" cy="4493761"/>
          </a:xfrm>
          <a:prstGeom prst="rect">
            <a:avLst/>
          </a:prstGeom>
        </p:spPr>
      </p:pic>
      <p:sp>
        <p:nvSpPr>
          <p:cNvPr id="5" name="Rectangle"/>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8" name="Rectangle"/>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grpSp>
        <p:nvGrpSpPr>
          <p:cNvPr id="40" name="Group 39"/>
          <p:cNvGrpSpPr/>
          <p:nvPr/>
        </p:nvGrpSpPr>
        <p:grpSpPr>
          <a:xfrm>
            <a:off x="4296410" y="1269366"/>
            <a:ext cx="4349750" cy="897255"/>
            <a:chOff x="4260" y="1285"/>
            <a:chExt cx="6850" cy="1413"/>
          </a:xfrm>
        </p:grpSpPr>
        <p:sp>
          <p:nvSpPr>
            <p:cNvPr id="10" name="Content Placeholder 2"/>
            <p:cNvSpPr txBox="1"/>
            <p:nvPr/>
          </p:nvSpPr>
          <p:spPr>
            <a:xfrm>
              <a:off x="4261" y="1285"/>
              <a:ext cx="5705" cy="53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latin typeface="Futura-Bold" charset="0"/>
                  <a:cs typeface="Futura-Bold" charset="0"/>
                </a:rPr>
                <a:t>11 Institutions, Infinite Possibilities</a:t>
              </a:r>
            </a:p>
          </p:txBody>
        </p:sp>
        <p:grpSp>
          <p:nvGrpSpPr>
            <p:cNvPr id="39" name="Group 38"/>
            <p:cNvGrpSpPr/>
            <p:nvPr/>
          </p:nvGrpSpPr>
          <p:grpSpPr>
            <a:xfrm>
              <a:off x="4260" y="1823"/>
              <a:ext cx="6850" cy="875"/>
              <a:chOff x="4260" y="1823"/>
              <a:chExt cx="6850" cy="875"/>
            </a:xfrm>
          </p:grpSpPr>
          <p:sp>
            <p:nvSpPr>
              <p:cNvPr id="2" name="VISION"/>
              <p:cNvSpPr/>
              <p:nvPr/>
            </p:nvSpPr>
            <p:spPr>
              <a:xfrm>
                <a:off x="4261" y="1823"/>
                <a:ext cx="6143" cy="875"/>
              </a:xfrm>
              <a:prstGeom prst="roundRect">
                <a:avLst>
                  <a:gd name="adj" fmla="val 23329"/>
                </a:avLst>
              </a:prstGeom>
              <a:gradFill rotWithShape="0">
                <a:gsLst>
                  <a:gs pos="0">
                    <a:schemeClr val="accent1">
                      <a:lumMod val="5000"/>
                      <a:lumOff val="95000"/>
                    </a:schemeClr>
                  </a:gs>
                  <a:gs pos="100000">
                    <a:srgbClr val="F28E01">
                      <a:alpha val="26000"/>
                      <a:lumMod val="75000"/>
                      <a:lumOff val="25000"/>
                    </a:srgbClr>
                  </a:gs>
                </a:gsLst>
                <a:lin ang="16200000" scaled="0"/>
              </a:gradFill>
              <a:ln w="25400">
                <a:noFill/>
              </a:ln>
            </p:spPr>
            <p:txBody>
              <a:bodyPr lIns="50800" tIns="50800" rIns="50800" bIns="50800" anchor="ctr"/>
              <a:lstStyle/>
              <a:p>
                <a:pPr lvl="2">
                  <a:lnSpc>
                    <a:spcPct val="10000"/>
                  </a:lnSpc>
                  <a:defRPr sz="3400">
                    <a:solidFill>
                      <a:srgbClr val="FFFFFF"/>
                    </a:solidFill>
                    <a:latin typeface="Arial" panose="020B0604020202020204"/>
                    <a:ea typeface="Arial" panose="020B0604020202020204"/>
                    <a:cs typeface="Arial" panose="020B0604020202020204"/>
                    <a:sym typeface="Arial" panose="020B0604020202020204"/>
                  </a:defRPr>
                </a:pPr>
                <a:r>
                  <a:rPr lang="en-US" sz="3200" dirty="0"/>
                  <a:t>                 </a:t>
                </a:r>
              </a:p>
            </p:txBody>
          </p:sp>
          <p:sp>
            <p:nvSpPr>
              <p:cNvPr id="15" name="Text Box 14"/>
              <p:cNvSpPr txBox="1"/>
              <p:nvPr/>
            </p:nvSpPr>
            <p:spPr>
              <a:xfrm>
                <a:off x="4260" y="2031"/>
                <a:ext cx="6850" cy="459"/>
              </a:xfrm>
              <a:prstGeom prst="rect">
                <a:avLst/>
              </a:prstGeom>
              <a:noFill/>
            </p:spPr>
            <p:txBody>
              <a:bodyPr wrap="square" rtlCol="0">
                <a:spAutoFit/>
              </a:bodyPr>
              <a:lstStyle/>
              <a:p>
                <a:pPr lvl="0">
                  <a:lnSpc>
                    <a:spcPct val="100000"/>
                  </a:lnSpc>
                  <a:spcBef>
                    <a:spcPct val="0"/>
                  </a:spcBef>
                  <a:spcAft>
                    <a:spcPct val="35000"/>
                  </a:spcAft>
                </a:pPr>
                <a:r>
                  <a:rPr lang="en-US" sz="1300" dirty="0">
                    <a:latin typeface="Futura Cyrillic Book" panose="020B0502020204020303" charset="0"/>
                    <a:cs typeface="Futura Cyrillic Book" panose="020B0502020204020303" charset="0"/>
                    <a:sym typeface="+mn-ea"/>
                  </a:rPr>
                  <a:t>We provide 100+ programs across 50 academic streams.</a:t>
                </a:r>
                <a:endParaRPr lang="en-US" sz="1300"/>
              </a:p>
            </p:txBody>
          </p:sp>
        </p:grpSp>
      </p:grpSp>
      <p:grpSp>
        <p:nvGrpSpPr>
          <p:cNvPr id="33" name="Group 32"/>
          <p:cNvGrpSpPr/>
          <p:nvPr/>
        </p:nvGrpSpPr>
        <p:grpSpPr>
          <a:xfrm>
            <a:off x="122050" y="1474470"/>
            <a:ext cx="2209165" cy="3067050"/>
            <a:chOff x="230" y="2322"/>
            <a:chExt cx="3479" cy="4830"/>
          </a:xfrm>
        </p:grpSpPr>
        <p:sp>
          <p:nvSpPr>
            <p:cNvPr id="34" name="Rectangle"/>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p:cNvPicPr>
              <a:picLocks noChangeAspect="1"/>
            </p:cNvPicPr>
            <p:nvPr/>
          </p:nvPicPr>
          <p:blipFill>
            <a:blip r:embed="rId3"/>
            <a:stretch>
              <a:fillRect/>
            </a:stretch>
          </p:blipFill>
          <p:spPr>
            <a:xfrm>
              <a:off x="987" y="3715"/>
              <a:ext cx="1683" cy="1805"/>
            </a:xfrm>
            <a:prstGeom prst="rect">
              <a:avLst/>
            </a:prstGeom>
            <a:ln w="12700">
              <a:miter lim="400000"/>
              <a:headEnd/>
              <a:tailEnd/>
            </a:ln>
          </p:spPr>
        </p:pic>
      </p:grpSp>
      <p:sp>
        <p:nvSpPr>
          <p:cNvPr id="14" name="TextBox 13"/>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AIML</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grpSp>
        <p:nvGrpSpPr>
          <p:cNvPr id="2" name="Group 1"/>
          <p:cNvGrpSpPr/>
          <p:nvPr/>
        </p:nvGrpSpPr>
        <p:grpSpPr>
          <a:xfrm>
            <a:off x="122050" y="1474470"/>
            <a:ext cx="2209165" cy="3067050"/>
            <a:chOff x="230" y="2322"/>
            <a:chExt cx="3479" cy="4830"/>
          </a:xfrm>
        </p:grpSpPr>
        <p:sp>
          <p:nvSpPr>
            <p:cNvPr id="5" name="Rectangle"/>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6" name="Rectangle"/>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0" name="TextBox 9"/>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AIML</a:t>
            </a:r>
          </a:p>
        </p:txBody>
      </p:sp>
      <p:sp>
        <p:nvSpPr>
          <p:cNvPr id="3" name="TextBox 2">
            <a:extLst>
              <a:ext uri="{FF2B5EF4-FFF2-40B4-BE49-F238E27FC236}">
                <a16:creationId xmlns:a16="http://schemas.microsoft.com/office/drawing/2014/main" id="{008D429B-9D9B-4862-86B0-1E8F0B471D49}"/>
              </a:ext>
            </a:extLst>
          </p:cNvPr>
          <p:cNvSpPr txBox="1"/>
          <p:nvPr/>
        </p:nvSpPr>
        <p:spPr>
          <a:xfrm>
            <a:off x="4869240" y="3043504"/>
            <a:ext cx="4083362" cy="1323439"/>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Lecture Zero: </a:t>
            </a:r>
          </a:p>
          <a:p>
            <a:r>
              <a:rPr lang="en-IN" sz="4000" i="0" u="none" strike="noStrike" baseline="0" dirty="0">
                <a:latin typeface="Times New Roman" panose="02020603050405020304" pitchFamily="18" charset="0"/>
                <a:cs typeface="Times New Roman" panose="02020603050405020304" pitchFamily="18" charset="0"/>
              </a:rPr>
              <a:t>NOSQL Databases</a:t>
            </a:r>
            <a:endParaRPr lang="en-IN" sz="4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379068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1"/>
            <a:ext cx="9720000" cy="909000"/>
          </a:xfrm>
        </p:spPr>
        <p:txBody>
          <a:bodyPr/>
          <a:lstStyle/>
          <a:p>
            <a:r>
              <a:rPr lang="en-IN" sz="4400" b="1" i="0" u="none" strike="noStrike" baseline="0" dirty="0">
                <a:latin typeface="Times New Roman" panose="02020603050405020304" pitchFamily="18" charset="0"/>
                <a:cs typeface="Times New Roman" panose="02020603050405020304" pitchFamily="18" charset="0"/>
              </a:rPr>
              <a:t>NOSQL Databases</a:t>
            </a:r>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909000"/>
            <a:ext cx="9720000" cy="5948998"/>
          </a:xfrm>
        </p:spPr>
        <p:txBody>
          <a:bodyPr>
            <a:noAutofit/>
          </a:bodyPr>
          <a:lstStyle/>
          <a:p>
            <a:pPr algn="just" rtl="0" fontAlgn="base"/>
            <a:r>
              <a:rPr lang="en-US" sz="1800" b="0" i="0" dirty="0">
                <a:solidFill>
                  <a:srgbClr val="273239"/>
                </a:solidFill>
                <a:effectLst/>
                <a:latin typeface="Times New Roman" panose="02020603050405020304" pitchFamily="18" charset="0"/>
                <a:cs typeface="Times New Roman" panose="02020603050405020304" pitchFamily="18" charset="0"/>
              </a:rPr>
              <a:t>NoSQL is a type of database management system (DBMS) that is designed to handle and store large volumes of unstructured and semi-structured data. </a:t>
            </a:r>
          </a:p>
          <a:p>
            <a:pPr algn="just" rtl="0" fontAlgn="base"/>
            <a:r>
              <a:rPr lang="en-US" sz="1800" b="0" i="0" dirty="0">
                <a:solidFill>
                  <a:srgbClr val="273239"/>
                </a:solidFill>
                <a:effectLst/>
                <a:latin typeface="Times New Roman" panose="02020603050405020304" pitchFamily="18" charset="0"/>
                <a:cs typeface="Times New Roman" panose="02020603050405020304" pitchFamily="18" charset="0"/>
              </a:rPr>
              <a:t>Unlike traditional relational databases that use tables with pre-defined schemas to store data, NoSQL databases use flexible data models that can adapt to changes in data structures and are capable of scaling horizontally to handle growing amounts of data.</a:t>
            </a:r>
          </a:p>
          <a:p>
            <a:pPr algn="just" rtl="0" fontAlgn="base"/>
            <a:r>
              <a:rPr lang="en-US" sz="1800" b="0" i="0" dirty="0">
                <a:solidFill>
                  <a:srgbClr val="273239"/>
                </a:solidFill>
                <a:effectLst/>
                <a:latin typeface="Times New Roman" panose="02020603050405020304" pitchFamily="18" charset="0"/>
                <a:cs typeface="Times New Roman" panose="02020603050405020304" pitchFamily="18" charset="0"/>
              </a:rPr>
              <a:t>The term NoSQL originally referred to “non-SQL” or “non-relational” databases, but the term has since evolved to mean “not only SQL,” as NoSQL databases have expanded to include a wide range of different database architectures and data models.</a:t>
            </a:r>
          </a:p>
          <a:p>
            <a:pPr marL="0" indent="0">
              <a:buNone/>
            </a:pPr>
            <a:endParaRPr lang="en-IN" sz="1800"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377707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1"/>
            <a:ext cx="9720000" cy="909000"/>
          </a:xfrm>
        </p:spPr>
        <p:txBody>
          <a:bodyPr/>
          <a:lstStyle/>
          <a:p>
            <a:r>
              <a:rPr lang="en-IN" sz="4400" b="1" i="0" u="none" strike="noStrike" baseline="0" dirty="0">
                <a:latin typeface="Times New Roman" panose="02020603050405020304" pitchFamily="18" charset="0"/>
                <a:cs typeface="Times New Roman" panose="02020603050405020304" pitchFamily="18" charset="0"/>
              </a:rPr>
              <a:t>NOSQL Databases</a:t>
            </a:r>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909000"/>
            <a:ext cx="9720000" cy="5948998"/>
          </a:xfrm>
        </p:spPr>
        <p:txBody>
          <a:bodyPr>
            <a:noAutofit/>
          </a:bodyPr>
          <a:lstStyle/>
          <a:p>
            <a:pPr marL="0" indent="0" algn="just" rtl="0" fontAlgn="base">
              <a:buNone/>
            </a:pPr>
            <a:r>
              <a:rPr lang="en-US" sz="1800" b="1" i="0" dirty="0">
                <a:solidFill>
                  <a:srgbClr val="273239"/>
                </a:solidFill>
                <a:effectLst/>
                <a:latin typeface="Times New Roman" panose="02020603050405020304" pitchFamily="18" charset="0"/>
                <a:cs typeface="Times New Roman" panose="02020603050405020304" pitchFamily="18" charset="0"/>
              </a:rPr>
              <a:t>Key Features of NoSQL</a:t>
            </a:r>
            <a:endParaRPr lang="en-US" sz="1800" b="0" i="0" dirty="0">
              <a:solidFill>
                <a:srgbClr val="273239"/>
              </a:solidFill>
              <a:effectLst/>
              <a:latin typeface="Times New Roman" panose="02020603050405020304" pitchFamily="18" charset="0"/>
              <a:cs typeface="Times New Roman" panose="02020603050405020304" pitchFamily="18" charset="0"/>
            </a:endParaRPr>
          </a:p>
          <a:p>
            <a:pPr algn="l" fontAlgn="base">
              <a:buFont typeface="+mj-lt"/>
              <a:buAutoNum type="arabicPeriod"/>
            </a:pPr>
            <a:r>
              <a:rPr lang="en-US" sz="1800" b="1" i="0" dirty="0">
                <a:solidFill>
                  <a:srgbClr val="273239"/>
                </a:solidFill>
                <a:effectLst/>
                <a:latin typeface="Times New Roman" panose="02020603050405020304" pitchFamily="18" charset="0"/>
                <a:cs typeface="Times New Roman" panose="02020603050405020304" pitchFamily="18" charset="0"/>
              </a:rPr>
              <a:t>Dynamic schema:</a:t>
            </a:r>
            <a:r>
              <a:rPr lang="en-US" sz="1800" b="0" i="0" dirty="0">
                <a:solidFill>
                  <a:srgbClr val="273239"/>
                </a:solidFill>
                <a:effectLst/>
                <a:latin typeface="Times New Roman" panose="02020603050405020304" pitchFamily="18" charset="0"/>
                <a:cs typeface="Times New Roman" panose="02020603050405020304" pitchFamily="18" charset="0"/>
              </a:rPr>
              <a:t> NoSQL databases do not have a fixed schema and can accommodate changing data structures without the need for migrations or schema alterations.</a:t>
            </a:r>
          </a:p>
          <a:p>
            <a:pPr algn="l" fontAlgn="base">
              <a:buFont typeface="+mj-lt"/>
              <a:buAutoNum type="arabicPeriod" startAt="2"/>
            </a:pPr>
            <a:r>
              <a:rPr lang="en-US" sz="1800" b="1" i="0" dirty="0">
                <a:solidFill>
                  <a:srgbClr val="273239"/>
                </a:solidFill>
                <a:effectLst/>
                <a:latin typeface="Times New Roman" panose="02020603050405020304" pitchFamily="18" charset="0"/>
                <a:cs typeface="Times New Roman" panose="02020603050405020304" pitchFamily="18" charset="0"/>
              </a:rPr>
              <a:t>Horizontal scalability:</a:t>
            </a:r>
            <a:r>
              <a:rPr lang="en-US" sz="1800" b="0" i="0" dirty="0">
                <a:solidFill>
                  <a:srgbClr val="273239"/>
                </a:solidFill>
                <a:effectLst/>
                <a:latin typeface="Times New Roman" panose="02020603050405020304" pitchFamily="18" charset="0"/>
                <a:cs typeface="Times New Roman" panose="02020603050405020304" pitchFamily="18" charset="0"/>
              </a:rPr>
              <a:t> NoSQL databases are designed to scale out by adding more nodes to a database cluster, making them well-suited for handling large amounts of data and high levels of traffic.</a:t>
            </a:r>
          </a:p>
          <a:p>
            <a:pPr algn="l" fontAlgn="base">
              <a:buFont typeface="+mj-lt"/>
              <a:buAutoNum type="arabicPeriod" startAt="3"/>
            </a:pPr>
            <a:r>
              <a:rPr lang="en-US" sz="1800" b="1" i="0" dirty="0">
                <a:solidFill>
                  <a:srgbClr val="273239"/>
                </a:solidFill>
                <a:effectLst/>
                <a:latin typeface="Times New Roman" panose="02020603050405020304" pitchFamily="18" charset="0"/>
                <a:cs typeface="Times New Roman" panose="02020603050405020304" pitchFamily="18" charset="0"/>
              </a:rPr>
              <a:t>Document-based: </a:t>
            </a:r>
            <a:r>
              <a:rPr lang="en-US" sz="1800" b="0" i="0" dirty="0">
                <a:solidFill>
                  <a:srgbClr val="273239"/>
                </a:solidFill>
                <a:effectLst/>
                <a:latin typeface="Times New Roman" panose="02020603050405020304" pitchFamily="18" charset="0"/>
                <a:cs typeface="Times New Roman" panose="02020603050405020304" pitchFamily="18" charset="0"/>
              </a:rPr>
              <a:t>Some NoSQL databases, such as MongoDB, use a document-based data model, where data is stored in a schema-less semi-structured format, such as JSON or BSON.</a:t>
            </a:r>
          </a:p>
          <a:p>
            <a:pPr algn="l" fontAlgn="base">
              <a:buFont typeface="+mj-lt"/>
              <a:buAutoNum type="arabicPeriod" startAt="4"/>
            </a:pPr>
            <a:r>
              <a:rPr lang="en-US" sz="1800" b="1" i="0" dirty="0">
                <a:solidFill>
                  <a:srgbClr val="273239"/>
                </a:solidFill>
                <a:effectLst/>
                <a:latin typeface="Times New Roman" panose="02020603050405020304" pitchFamily="18" charset="0"/>
                <a:cs typeface="Times New Roman" panose="02020603050405020304" pitchFamily="18" charset="0"/>
              </a:rPr>
              <a:t>Key-value-based:</a:t>
            </a:r>
            <a:r>
              <a:rPr lang="en-US" sz="1800" b="0" i="0" dirty="0">
                <a:solidFill>
                  <a:srgbClr val="273239"/>
                </a:solidFill>
                <a:effectLst/>
                <a:latin typeface="Times New Roman" panose="02020603050405020304" pitchFamily="18" charset="0"/>
                <a:cs typeface="Times New Roman" panose="02020603050405020304" pitchFamily="18" charset="0"/>
              </a:rPr>
              <a:t> Other NoSQL databases, such as Redis, use a key-value data model, where data is stored as a collection of key-value pairs.</a:t>
            </a:r>
          </a:p>
          <a:p>
            <a:pPr algn="l" fontAlgn="base">
              <a:buFont typeface="+mj-lt"/>
              <a:buAutoNum type="arabicPeriod" startAt="5"/>
            </a:pPr>
            <a:r>
              <a:rPr lang="en-US" sz="1800" b="1" i="0" dirty="0">
                <a:solidFill>
                  <a:srgbClr val="273239"/>
                </a:solidFill>
                <a:effectLst/>
                <a:latin typeface="Times New Roman" panose="02020603050405020304" pitchFamily="18" charset="0"/>
                <a:cs typeface="Times New Roman" panose="02020603050405020304" pitchFamily="18" charset="0"/>
              </a:rPr>
              <a:t>Column-based: </a:t>
            </a:r>
            <a:r>
              <a:rPr lang="en-US" sz="1800" b="0" i="0" dirty="0">
                <a:solidFill>
                  <a:srgbClr val="273239"/>
                </a:solidFill>
                <a:effectLst/>
                <a:latin typeface="Times New Roman" panose="02020603050405020304" pitchFamily="18" charset="0"/>
                <a:cs typeface="Times New Roman" panose="02020603050405020304" pitchFamily="18" charset="0"/>
              </a:rPr>
              <a:t>Some NoSQL databases, such as Cassandra, use a column-based data model, where data is organized into columns instead of rows.</a:t>
            </a:r>
          </a:p>
          <a:p>
            <a:pPr algn="l" fontAlgn="base">
              <a:buFont typeface="+mj-lt"/>
              <a:buAutoNum type="arabicPeriod" startAt="6"/>
            </a:pPr>
            <a:r>
              <a:rPr lang="en-US" sz="1800" b="1" i="0" dirty="0">
                <a:solidFill>
                  <a:srgbClr val="273239"/>
                </a:solidFill>
                <a:effectLst/>
                <a:latin typeface="Times New Roman" panose="02020603050405020304" pitchFamily="18" charset="0"/>
                <a:cs typeface="Times New Roman" panose="02020603050405020304" pitchFamily="18" charset="0"/>
              </a:rPr>
              <a:t>Distributed and high availability:</a:t>
            </a:r>
            <a:r>
              <a:rPr lang="en-US" sz="1800" b="0" i="0" dirty="0">
                <a:solidFill>
                  <a:srgbClr val="273239"/>
                </a:solidFill>
                <a:effectLst/>
                <a:latin typeface="Times New Roman" panose="02020603050405020304" pitchFamily="18" charset="0"/>
                <a:cs typeface="Times New Roman" panose="02020603050405020304" pitchFamily="18" charset="0"/>
              </a:rPr>
              <a:t> NoSQL databases are often designed to be highly available and to automatically handle node failures and data replication across multiple nodes in a database cluster.</a:t>
            </a:r>
          </a:p>
          <a:p>
            <a:pPr algn="l" fontAlgn="base">
              <a:buFont typeface="+mj-lt"/>
              <a:buAutoNum type="arabicPeriod" startAt="7"/>
            </a:pPr>
            <a:r>
              <a:rPr lang="en-US" sz="1800" b="1" i="0" dirty="0">
                <a:solidFill>
                  <a:srgbClr val="273239"/>
                </a:solidFill>
                <a:effectLst/>
                <a:latin typeface="Times New Roman" panose="02020603050405020304" pitchFamily="18" charset="0"/>
                <a:cs typeface="Times New Roman" panose="02020603050405020304" pitchFamily="18" charset="0"/>
              </a:rPr>
              <a:t>Flexibility:</a:t>
            </a:r>
            <a:r>
              <a:rPr lang="en-US" sz="1800" b="0" i="0" dirty="0">
                <a:solidFill>
                  <a:srgbClr val="273239"/>
                </a:solidFill>
                <a:effectLst/>
                <a:latin typeface="Times New Roman" panose="02020603050405020304" pitchFamily="18" charset="0"/>
                <a:cs typeface="Times New Roman" panose="02020603050405020304" pitchFamily="18" charset="0"/>
              </a:rPr>
              <a:t> NoSQL databases allow developers to store and retrieve data in a flexible and dynamic manner, with support for multiple data types and changing data structures.</a:t>
            </a:r>
          </a:p>
          <a:p>
            <a:pPr algn="l" fontAlgn="base">
              <a:buFont typeface="+mj-lt"/>
              <a:buAutoNum type="arabicPeriod" startAt="8"/>
            </a:pPr>
            <a:r>
              <a:rPr lang="en-US" sz="1800" b="1" i="0" dirty="0">
                <a:solidFill>
                  <a:srgbClr val="273239"/>
                </a:solidFill>
                <a:effectLst/>
                <a:latin typeface="Times New Roman" panose="02020603050405020304" pitchFamily="18" charset="0"/>
                <a:cs typeface="Times New Roman" panose="02020603050405020304" pitchFamily="18" charset="0"/>
              </a:rPr>
              <a:t>Performance: </a:t>
            </a:r>
            <a:r>
              <a:rPr lang="en-US" sz="1800" b="0" i="0" dirty="0">
                <a:solidFill>
                  <a:srgbClr val="273239"/>
                </a:solidFill>
                <a:effectLst/>
                <a:latin typeface="Times New Roman" panose="02020603050405020304" pitchFamily="18" charset="0"/>
                <a:cs typeface="Times New Roman" panose="02020603050405020304" pitchFamily="18" charset="0"/>
              </a:rPr>
              <a:t>NoSQL databases are optimized for high performance and can handle a high volume of reads and writes, making them suitable for big data and real-time applications.</a:t>
            </a: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2074187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1"/>
            <a:ext cx="9720000" cy="909000"/>
          </a:xfrm>
        </p:spPr>
        <p:txBody>
          <a:bodyPr/>
          <a:lstStyle/>
          <a:p>
            <a:r>
              <a:rPr lang="en-IN" sz="4400" b="1" i="0" u="none" strike="noStrike" baseline="0" dirty="0">
                <a:latin typeface="Times New Roman" panose="02020603050405020304" pitchFamily="18" charset="0"/>
                <a:cs typeface="Times New Roman" panose="02020603050405020304" pitchFamily="18" charset="0"/>
              </a:rPr>
              <a:t>NOSQL Databases</a:t>
            </a:r>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909000"/>
            <a:ext cx="9720000" cy="5948998"/>
          </a:xfrm>
        </p:spPr>
        <p:txBody>
          <a:bodyPr>
            <a:noAutofit/>
          </a:bodyPr>
          <a:lstStyle/>
          <a:p>
            <a:pPr marL="0" indent="0" algn="l" fontAlgn="base">
              <a:buNone/>
            </a:pPr>
            <a:r>
              <a:rPr lang="en-US" sz="1800" b="1" i="0" dirty="0">
                <a:solidFill>
                  <a:srgbClr val="273239"/>
                </a:solidFill>
                <a:effectLst/>
                <a:latin typeface="Times New Roman" panose="02020603050405020304" pitchFamily="18" charset="0"/>
                <a:cs typeface="Times New Roman" panose="02020603050405020304" pitchFamily="18" charset="0"/>
              </a:rPr>
              <a:t>NoSQL databases are generally classified into four main categories</a:t>
            </a:r>
          </a:p>
          <a:p>
            <a:pPr algn="l" fontAlgn="base">
              <a:buFont typeface="+mj-lt"/>
              <a:buAutoNum type="arabicPeriod"/>
            </a:pPr>
            <a:r>
              <a:rPr lang="en-US" sz="1800" b="1" i="0" dirty="0">
                <a:solidFill>
                  <a:srgbClr val="273239"/>
                </a:solidFill>
                <a:effectLst/>
                <a:latin typeface="Times New Roman" panose="02020603050405020304" pitchFamily="18" charset="0"/>
                <a:cs typeface="Times New Roman" panose="02020603050405020304" pitchFamily="18" charset="0"/>
              </a:rPr>
              <a:t>Document databases: </a:t>
            </a:r>
            <a:r>
              <a:rPr lang="en-US" sz="1800" b="0" i="0" dirty="0">
                <a:solidFill>
                  <a:srgbClr val="273239"/>
                </a:solidFill>
                <a:effectLst/>
                <a:latin typeface="Times New Roman" panose="02020603050405020304" pitchFamily="18" charset="0"/>
                <a:cs typeface="Times New Roman" panose="02020603050405020304" pitchFamily="18" charset="0"/>
              </a:rPr>
              <a:t>These databases store data as semi-structured documents, such as JSON or XML, and can be queried using document-oriented query languages.</a:t>
            </a:r>
          </a:p>
          <a:p>
            <a:pPr algn="l" fontAlgn="base">
              <a:buFont typeface="+mj-lt"/>
              <a:buAutoNum type="arabicPeriod" startAt="2"/>
            </a:pPr>
            <a:r>
              <a:rPr lang="en-US" sz="1800" b="1" i="0" dirty="0">
                <a:solidFill>
                  <a:srgbClr val="273239"/>
                </a:solidFill>
                <a:effectLst/>
                <a:latin typeface="Times New Roman" panose="02020603050405020304" pitchFamily="18" charset="0"/>
                <a:cs typeface="Times New Roman" panose="02020603050405020304" pitchFamily="18" charset="0"/>
              </a:rPr>
              <a:t>Key-value stores:</a:t>
            </a:r>
            <a:r>
              <a:rPr lang="en-US" sz="1800" b="0" i="0" dirty="0">
                <a:solidFill>
                  <a:srgbClr val="273239"/>
                </a:solidFill>
                <a:effectLst/>
                <a:latin typeface="Times New Roman" panose="02020603050405020304" pitchFamily="18" charset="0"/>
                <a:cs typeface="Times New Roman" panose="02020603050405020304" pitchFamily="18" charset="0"/>
              </a:rPr>
              <a:t> These databases store data as key-value pairs, and are optimized for simple and fast read/write operations.</a:t>
            </a:r>
          </a:p>
          <a:p>
            <a:pPr algn="l" fontAlgn="base">
              <a:buFont typeface="+mj-lt"/>
              <a:buAutoNum type="arabicPeriod" startAt="3"/>
            </a:pPr>
            <a:r>
              <a:rPr lang="en-US" sz="1800" b="1" i="0" dirty="0">
                <a:solidFill>
                  <a:srgbClr val="273239"/>
                </a:solidFill>
                <a:effectLst/>
                <a:latin typeface="Times New Roman" panose="02020603050405020304" pitchFamily="18" charset="0"/>
                <a:cs typeface="Times New Roman" panose="02020603050405020304" pitchFamily="18" charset="0"/>
              </a:rPr>
              <a:t>Column-family stores:</a:t>
            </a:r>
            <a:r>
              <a:rPr lang="en-US" sz="1800" b="0" i="0" dirty="0">
                <a:solidFill>
                  <a:srgbClr val="273239"/>
                </a:solidFill>
                <a:effectLst/>
                <a:latin typeface="Times New Roman" panose="02020603050405020304" pitchFamily="18" charset="0"/>
                <a:cs typeface="Times New Roman" panose="02020603050405020304" pitchFamily="18" charset="0"/>
              </a:rPr>
              <a:t> These databases store data as column families, which are sets of columns that are treated as a single entity. They are optimized for fast and efficient querying of large amounts of data.</a:t>
            </a:r>
          </a:p>
          <a:p>
            <a:pPr algn="l" fontAlgn="base">
              <a:buFont typeface="+mj-lt"/>
              <a:buAutoNum type="arabicPeriod" startAt="4"/>
            </a:pPr>
            <a:r>
              <a:rPr lang="en-US" sz="1800" b="1" i="0" dirty="0">
                <a:solidFill>
                  <a:srgbClr val="273239"/>
                </a:solidFill>
                <a:effectLst/>
                <a:latin typeface="Times New Roman" panose="02020603050405020304" pitchFamily="18" charset="0"/>
                <a:cs typeface="Times New Roman" panose="02020603050405020304" pitchFamily="18" charset="0"/>
              </a:rPr>
              <a:t>Graph databases:</a:t>
            </a:r>
            <a:r>
              <a:rPr lang="en-US" sz="1800" b="0" i="0" dirty="0">
                <a:solidFill>
                  <a:srgbClr val="273239"/>
                </a:solidFill>
                <a:effectLst/>
                <a:latin typeface="Times New Roman" panose="02020603050405020304" pitchFamily="18" charset="0"/>
                <a:cs typeface="Times New Roman" panose="02020603050405020304" pitchFamily="18" charset="0"/>
              </a:rPr>
              <a:t> These databases store data as nodes and edges, and are designed to handle complex relationships between data.</a:t>
            </a: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3179735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1"/>
            <a:ext cx="9720000" cy="909000"/>
          </a:xfrm>
        </p:spPr>
        <p:txBody>
          <a:bodyPr/>
          <a:lstStyle/>
          <a:p>
            <a:r>
              <a:rPr lang="en-IN" sz="4400" b="1" i="0" u="none" strike="noStrike" baseline="0" dirty="0">
                <a:latin typeface="Times New Roman" panose="02020603050405020304" pitchFamily="18" charset="0"/>
                <a:cs typeface="Times New Roman" panose="02020603050405020304" pitchFamily="18" charset="0"/>
              </a:rPr>
              <a:t>NOSQL Databases</a:t>
            </a:r>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909000"/>
            <a:ext cx="9720000" cy="5948998"/>
          </a:xfrm>
        </p:spPr>
        <p:txBody>
          <a:bodyPr>
            <a:noAutofit/>
          </a:bodyPr>
          <a:lstStyle/>
          <a:p>
            <a:pPr marL="0" indent="0" algn="just" rtl="0" fontAlgn="base">
              <a:buNone/>
            </a:pPr>
            <a:r>
              <a:rPr lang="en-IN" sz="2000" b="1" i="0" dirty="0">
                <a:solidFill>
                  <a:srgbClr val="273239"/>
                </a:solidFill>
                <a:effectLst/>
                <a:latin typeface="Times New Roman" panose="02020603050405020304" pitchFamily="18" charset="0"/>
                <a:cs typeface="Times New Roman" panose="02020603050405020304" pitchFamily="18" charset="0"/>
              </a:rPr>
              <a:t>Types of NoSQL database</a:t>
            </a:r>
            <a:endParaRPr lang="en-IN" sz="2000" b="0" i="0" dirty="0">
              <a:solidFill>
                <a:srgbClr val="273239"/>
              </a:solidFill>
              <a:effectLst/>
              <a:latin typeface="Times New Roman" panose="02020603050405020304" pitchFamily="18" charset="0"/>
              <a:cs typeface="Times New Roman" panose="02020603050405020304" pitchFamily="18" charset="0"/>
            </a:endParaRPr>
          </a:p>
          <a:p>
            <a:pPr algn="l" fontAlgn="base">
              <a:buFont typeface="+mj-lt"/>
              <a:buAutoNum type="arabicPeriod"/>
            </a:pPr>
            <a:r>
              <a:rPr lang="en-IN" sz="2000" b="1" i="0" dirty="0">
                <a:solidFill>
                  <a:srgbClr val="273239"/>
                </a:solidFill>
                <a:effectLst/>
                <a:latin typeface="Times New Roman" panose="02020603050405020304" pitchFamily="18" charset="0"/>
                <a:cs typeface="Times New Roman" panose="02020603050405020304" pitchFamily="18" charset="0"/>
              </a:rPr>
              <a:t>Graph Databases</a:t>
            </a:r>
            <a:r>
              <a:rPr lang="en-IN" sz="2000" b="0" i="0" dirty="0">
                <a:solidFill>
                  <a:srgbClr val="273239"/>
                </a:solidFill>
                <a:effectLst/>
                <a:latin typeface="Times New Roman" panose="02020603050405020304" pitchFamily="18" charset="0"/>
                <a:cs typeface="Times New Roman" panose="02020603050405020304" pitchFamily="18" charset="0"/>
              </a:rPr>
              <a:t>: Examples – Amazon Neptune, Neo4j</a:t>
            </a:r>
          </a:p>
          <a:p>
            <a:pPr algn="l" fontAlgn="base">
              <a:buFont typeface="+mj-lt"/>
              <a:buAutoNum type="arabicPeriod" startAt="2"/>
            </a:pPr>
            <a:r>
              <a:rPr lang="en-IN" sz="2000" b="1" i="0" dirty="0">
                <a:solidFill>
                  <a:srgbClr val="273239"/>
                </a:solidFill>
                <a:effectLst/>
                <a:latin typeface="Times New Roman" panose="02020603050405020304" pitchFamily="18" charset="0"/>
                <a:cs typeface="Times New Roman" panose="02020603050405020304" pitchFamily="18" charset="0"/>
              </a:rPr>
              <a:t>Key value store:</a:t>
            </a:r>
            <a:r>
              <a:rPr lang="en-IN" sz="2000" b="0" i="0" dirty="0">
                <a:solidFill>
                  <a:srgbClr val="273239"/>
                </a:solidFill>
                <a:effectLst/>
                <a:latin typeface="Times New Roman" panose="02020603050405020304" pitchFamily="18" charset="0"/>
                <a:cs typeface="Times New Roman" panose="02020603050405020304" pitchFamily="18" charset="0"/>
              </a:rPr>
              <a:t> Examples – Memcached, Redis, Coherence</a:t>
            </a:r>
          </a:p>
          <a:p>
            <a:pPr algn="l" fontAlgn="base">
              <a:buFont typeface="+mj-lt"/>
              <a:buAutoNum type="arabicPeriod" startAt="3"/>
            </a:pPr>
            <a:r>
              <a:rPr lang="en-IN" sz="2000" b="1" i="0" dirty="0">
                <a:solidFill>
                  <a:srgbClr val="273239"/>
                </a:solidFill>
                <a:effectLst/>
                <a:latin typeface="Times New Roman" panose="02020603050405020304" pitchFamily="18" charset="0"/>
                <a:cs typeface="Times New Roman" panose="02020603050405020304" pitchFamily="18" charset="0"/>
              </a:rPr>
              <a:t>Column:</a:t>
            </a:r>
            <a:r>
              <a:rPr lang="en-IN" sz="2000" b="0" i="0" dirty="0">
                <a:solidFill>
                  <a:srgbClr val="273239"/>
                </a:solidFill>
                <a:effectLst/>
                <a:latin typeface="Times New Roman" panose="02020603050405020304" pitchFamily="18" charset="0"/>
                <a:cs typeface="Times New Roman" panose="02020603050405020304" pitchFamily="18" charset="0"/>
              </a:rPr>
              <a:t> Examples – </a:t>
            </a:r>
            <a:r>
              <a:rPr lang="en-IN" sz="2000" b="0" i="0" dirty="0" err="1">
                <a:solidFill>
                  <a:srgbClr val="273239"/>
                </a:solidFill>
                <a:effectLst/>
                <a:latin typeface="Times New Roman" panose="02020603050405020304" pitchFamily="18" charset="0"/>
                <a:cs typeface="Times New Roman" panose="02020603050405020304" pitchFamily="18" charset="0"/>
              </a:rPr>
              <a:t>Hbase</a:t>
            </a:r>
            <a:r>
              <a:rPr lang="en-IN" sz="2000" b="0" i="0" dirty="0">
                <a:solidFill>
                  <a:srgbClr val="273239"/>
                </a:solidFill>
                <a:effectLst/>
                <a:latin typeface="Times New Roman" panose="02020603050405020304" pitchFamily="18" charset="0"/>
                <a:cs typeface="Times New Roman" panose="02020603050405020304" pitchFamily="18" charset="0"/>
              </a:rPr>
              <a:t>, Big Table, </a:t>
            </a:r>
            <a:r>
              <a:rPr lang="en-IN" sz="2000" b="0" i="0" dirty="0" err="1">
                <a:solidFill>
                  <a:srgbClr val="273239"/>
                </a:solidFill>
                <a:effectLst/>
                <a:latin typeface="Times New Roman" panose="02020603050405020304" pitchFamily="18" charset="0"/>
                <a:cs typeface="Times New Roman" panose="02020603050405020304" pitchFamily="18" charset="0"/>
              </a:rPr>
              <a:t>Accumulo</a:t>
            </a:r>
            <a:endParaRPr lang="en-IN" sz="2000" b="0" i="0" dirty="0">
              <a:solidFill>
                <a:srgbClr val="273239"/>
              </a:solidFill>
              <a:effectLst/>
              <a:latin typeface="Times New Roman" panose="02020603050405020304" pitchFamily="18" charset="0"/>
              <a:cs typeface="Times New Roman" panose="02020603050405020304" pitchFamily="18" charset="0"/>
            </a:endParaRPr>
          </a:p>
          <a:p>
            <a:pPr algn="l" fontAlgn="base">
              <a:buFont typeface="+mj-lt"/>
              <a:buAutoNum type="arabicPeriod" startAt="4"/>
            </a:pPr>
            <a:r>
              <a:rPr lang="en-IN" sz="2000" b="1" i="0" dirty="0">
                <a:solidFill>
                  <a:srgbClr val="273239"/>
                </a:solidFill>
                <a:effectLst/>
                <a:latin typeface="Times New Roman" panose="02020603050405020304" pitchFamily="18" charset="0"/>
                <a:cs typeface="Times New Roman" panose="02020603050405020304" pitchFamily="18" charset="0"/>
              </a:rPr>
              <a:t>Document-based:</a:t>
            </a:r>
            <a:r>
              <a:rPr lang="en-IN" sz="2000" b="0" i="0" dirty="0">
                <a:solidFill>
                  <a:srgbClr val="273239"/>
                </a:solidFill>
                <a:effectLst/>
                <a:latin typeface="Times New Roman" panose="02020603050405020304" pitchFamily="18" charset="0"/>
                <a:cs typeface="Times New Roman" panose="02020603050405020304" pitchFamily="18" charset="0"/>
              </a:rPr>
              <a:t> Examples – MongoDB, CouchDB, </a:t>
            </a:r>
            <a:r>
              <a:rPr lang="en-IN" sz="2000" b="0" i="0" dirty="0" err="1">
                <a:solidFill>
                  <a:srgbClr val="273239"/>
                </a:solidFill>
                <a:effectLst/>
                <a:latin typeface="Times New Roman" panose="02020603050405020304" pitchFamily="18" charset="0"/>
                <a:cs typeface="Times New Roman" panose="02020603050405020304" pitchFamily="18" charset="0"/>
              </a:rPr>
              <a:t>Cloudant</a:t>
            </a:r>
            <a:endParaRPr lang="en-IN" sz="2000" b="0" i="0" dirty="0">
              <a:solidFill>
                <a:srgbClr val="273239"/>
              </a:solidFill>
              <a:effectLst/>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36240948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1"/>
            <a:ext cx="9720000" cy="909000"/>
          </a:xfrm>
        </p:spPr>
        <p:txBody>
          <a:bodyPr/>
          <a:lstStyle/>
          <a:p>
            <a:r>
              <a:rPr lang="en-IN" sz="4400" b="1" i="0" u="none" strike="noStrike" baseline="0" dirty="0">
                <a:latin typeface="Times New Roman" panose="02020603050405020304" pitchFamily="18" charset="0"/>
                <a:cs typeface="Times New Roman" panose="02020603050405020304" pitchFamily="18" charset="0"/>
              </a:rPr>
              <a:t>NOSQL Databases</a:t>
            </a:r>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909000"/>
            <a:ext cx="9720000" cy="5948998"/>
          </a:xfrm>
        </p:spPr>
        <p:txBody>
          <a:bodyPr>
            <a:noAutofit/>
          </a:bodyPr>
          <a:lstStyle/>
          <a:p>
            <a:pPr marL="0" indent="0" algn="just" rtl="0" fontAlgn="base">
              <a:buNone/>
            </a:pPr>
            <a:r>
              <a:rPr lang="en-US" sz="2000" b="1" i="0" dirty="0">
                <a:solidFill>
                  <a:srgbClr val="273239"/>
                </a:solidFill>
                <a:effectLst/>
                <a:latin typeface="Times New Roman" panose="02020603050405020304" pitchFamily="18" charset="0"/>
                <a:cs typeface="Times New Roman" panose="02020603050405020304" pitchFamily="18" charset="0"/>
              </a:rPr>
              <a:t>When should NoSQL be used</a:t>
            </a:r>
            <a:endParaRPr lang="en-US" sz="2000" b="0" i="0" dirty="0">
              <a:solidFill>
                <a:srgbClr val="273239"/>
              </a:solidFill>
              <a:effectLst/>
              <a:latin typeface="Times New Roman" panose="02020603050405020304" pitchFamily="18" charset="0"/>
              <a:cs typeface="Times New Roman" panose="02020603050405020304" pitchFamily="18" charset="0"/>
            </a:endParaRPr>
          </a:p>
          <a:p>
            <a:pPr algn="just" fontAlgn="base">
              <a:buFont typeface="+mj-lt"/>
              <a:buAutoNum type="arabicPeriod"/>
            </a:pPr>
            <a:r>
              <a:rPr lang="en-US" sz="2000" b="0" i="0" dirty="0">
                <a:solidFill>
                  <a:srgbClr val="273239"/>
                </a:solidFill>
                <a:effectLst/>
                <a:latin typeface="Times New Roman" panose="02020603050405020304" pitchFamily="18" charset="0"/>
                <a:cs typeface="Times New Roman" panose="02020603050405020304" pitchFamily="18" charset="0"/>
              </a:rPr>
              <a:t>When a huge amount of data needs to be stored and retrieved.</a:t>
            </a:r>
          </a:p>
          <a:p>
            <a:pPr algn="just" fontAlgn="base">
              <a:buFont typeface="+mj-lt"/>
              <a:buAutoNum type="arabicPeriod" startAt="2"/>
            </a:pPr>
            <a:r>
              <a:rPr lang="en-US" sz="2000" b="0" i="0" dirty="0">
                <a:solidFill>
                  <a:srgbClr val="273239"/>
                </a:solidFill>
                <a:effectLst/>
                <a:latin typeface="Times New Roman" panose="02020603050405020304" pitchFamily="18" charset="0"/>
                <a:cs typeface="Times New Roman" panose="02020603050405020304" pitchFamily="18" charset="0"/>
              </a:rPr>
              <a:t>The relationship between the data you store is not that important</a:t>
            </a:r>
          </a:p>
          <a:p>
            <a:pPr algn="just" fontAlgn="base">
              <a:buFont typeface="+mj-lt"/>
              <a:buAutoNum type="arabicPeriod" startAt="3"/>
            </a:pPr>
            <a:r>
              <a:rPr lang="en-US" sz="2000" b="0" i="0" dirty="0">
                <a:solidFill>
                  <a:srgbClr val="273239"/>
                </a:solidFill>
                <a:effectLst/>
                <a:latin typeface="Times New Roman" panose="02020603050405020304" pitchFamily="18" charset="0"/>
                <a:cs typeface="Times New Roman" panose="02020603050405020304" pitchFamily="18" charset="0"/>
              </a:rPr>
              <a:t>The data changes over time and is not structured.</a:t>
            </a:r>
          </a:p>
          <a:p>
            <a:pPr algn="just" fontAlgn="base">
              <a:buFont typeface="+mj-lt"/>
              <a:buAutoNum type="arabicPeriod" startAt="4"/>
            </a:pPr>
            <a:r>
              <a:rPr lang="en-US" sz="2000" b="0" i="0" dirty="0">
                <a:solidFill>
                  <a:srgbClr val="273239"/>
                </a:solidFill>
                <a:effectLst/>
                <a:latin typeface="Times New Roman" panose="02020603050405020304" pitchFamily="18" charset="0"/>
                <a:cs typeface="Times New Roman" panose="02020603050405020304" pitchFamily="18" charset="0"/>
              </a:rPr>
              <a:t>Support of Constraints and Joins is not required at the database level</a:t>
            </a:r>
          </a:p>
          <a:p>
            <a:pPr algn="just" fontAlgn="base">
              <a:buFont typeface="+mj-lt"/>
              <a:buAutoNum type="arabicPeriod" startAt="5"/>
            </a:pPr>
            <a:r>
              <a:rPr lang="en-US" sz="2000" b="0" i="0" dirty="0">
                <a:solidFill>
                  <a:srgbClr val="273239"/>
                </a:solidFill>
                <a:effectLst/>
                <a:latin typeface="Times New Roman" panose="02020603050405020304" pitchFamily="18" charset="0"/>
                <a:cs typeface="Times New Roman" panose="02020603050405020304" pitchFamily="18" charset="0"/>
              </a:rPr>
              <a:t>The data is growing continuously and you need to scale the database regularly to handle the data.</a:t>
            </a: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758743487"/>
      </p:ext>
    </p:extLst>
  </p:cSld>
  <p:clrMapOvr>
    <a:masterClrMapping/>
  </p:clrMapOvr>
</p:sld>
</file>

<file path=ppt/theme/theme1.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Custom Design">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3205</TotalTime>
  <Words>1381</Words>
  <Application>Microsoft Office PowerPoint</Application>
  <PresentationFormat>Widescreen</PresentationFormat>
  <Paragraphs>78</Paragraphs>
  <Slides>12</Slides>
  <Notes>1</Notes>
  <HiddenSlides>0</HiddenSlides>
  <MMClips>0</MMClips>
  <ScaleCrop>false</ScaleCrop>
  <HeadingPairs>
    <vt:vector size="6" baseType="variant">
      <vt:variant>
        <vt:lpstr>Fonts Used</vt:lpstr>
      </vt:variant>
      <vt:variant>
        <vt:i4>6</vt:i4>
      </vt:variant>
      <vt:variant>
        <vt:lpstr>Theme</vt:lpstr>
      </vt:variant>
      <vt:variant>
        <vt:i4>4</vt:i4>
      </vt:variant>
      <vt:variant>
        <vt:lpstr>Slide Titles</vt:lpstr>
      </vt:variant>
      <vt:variant>
        <vt:i4>12</vt:i4>
      </vt:variant>
    </vt:vector>
  </HeadingPairs>
  <TitlesOfParts>
    <vt:vector size="22" baseType="lpstr">
      <vt:lpstr>Arial</vt:lpstr>
      <vt:lpstr>Calibri</vt:lpstr>
      <vt:lpstr>Calibri Light</vt:lpstr>
      <vt:lpstr>Futura Cyrillic Book</vt:lpstr>
      <vt:lpstr>Futura-Bold</vt:lpstr>
      <vt:lpstr>Times New Roman</vt:lpstr>
      <vt:lpstr>1_Custom Design</vt:lpstr>
      <vt:lpstr>Custom Design</vt:lpstr>
      <vt:lpstr>2_Custom Design</vt:lpstr>
      <vt:lpstr>3_Custom Design</vt:lpstr>
      <vt:lpstr>PowerPoint Presentation</vt:lpstr>
      <vt:lpstr>PowerPoint Presentation</vt:lpstr>
      <vt:lpstr>PowerPoint Presentation</vt:lpstr>
      <vt:lpstr>PowerPoint Presentation</vt:lpstr>
      <vt:lpstr>NOSQL Databases</vt:lpstr>
      <vt:lpstr>NOSQL Databases</vt:lpstr>
      <vt:lpstr>NOSQL Databases</vt:lpstr>
      <vt:lpstr>NOSQL Databases</vt:lpstr>
      <vt:lpstr>NOSQL Databases</vt:lpstr>
      <vt:lpstr>NOSQL Databases</vt:lpstr>
      <vt:lpstr>NOSQL Databases</vt:lpstr>
      <vt:lpstr>NOSQL Databases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Principal aip</dc:creator>
  <cp:lastModifiedBy>Surbhi Sharma</cp:lastModifiedBy>
  <cp:revision>44</cp:revision>
  <dcterms:created xsi:type="dcterms:W3CDTF">2021-09-07T04:22:00Z</dcterms:created>
  <dcterms:modified xsi:type="dcterms:W3CDTF">2024-09-13T07:10:45Z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0398283ACE364599A240D38F3F474187_13</vt:lpwstr>
  </property>
  <property fmtid="{D5CDD505-2E9C-101B-9397-08002B2CF9AE}" pid="3" name="KSOProductBuildVer">
    <vt:lpwstr>1033-12.2.0.13489</vt:lpwstr>
  </property>
</Properties>
</file>